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8.jpg" ContentType="image/jp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38" r:id="rId2"/>
  </p:sldMasterIdLst>
  <p:notesMasterIdLst>
    <p:notesMasterId r:id="rId22"/>
  </p:notesMasterIdLst>
  <p:sldIdLst>
    <p:sldId id="261" r:id="rId3"/>
    <p:sldId id="263" r:id="rId4"/>
    <p:sldId id="364" r:id="rId5"/>
    <p:sldId id="365" r:id="rId6"/>
    <p:sldId id="363" r:id="rId7"/>
    <p:sldId id="353" r:id="rId8"/>
    <p:sldId id="273" r:id="rId9"/>
    <p:sldId id="366" r:id="rId10"/>
    <p:sldId id="339" r:id="rId11"/>
    <p:sldId id="352" r:id="rId12"/>
    <p:sldId id="354" r:id="rId13"/>
    <p:sldId id="355" r:id="rId14"/>
    <p:sldId id="356" r:id="rId15"/>
    <p:sldId id="357" r:id="rId16"/>
    <p:sldId id="358" r:id="rId17"/>
    <p:sldId id="359" r:id="rId18"/>
    <p:sldId id="360" r:id="rId19"/>
    <p:sldId id="361" r:id="rId20"/>
    <p:sldId id="362" r:id="rId21"/>
  </p:sldIdLst>
  <p:sldSz cx="9144000" cy="6858000" type="screen4x3"/>
  <p:notesSz cx="6858000" cy="9144000"/>
  <p:custDataLst>
    <p:tags r:id="rId2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33CC33"/>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871" autoAdjust="0"/>
  </p:normalViewPr>
  <p:slideViewPr>
    <p:cSldViewPr>
      <p:cViewPr varScale="1">
        <p:scale>
          <a:sx n="63" d="100"/>
          <a:sy n="63" d="100"/>
        </p:scale>
        <p:origin x="2026" y="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F829C7-295B-4CCB-A8B0-B29FC33AF3E0}" type="datetimeFigureOut">
              <a:rPr lang="tr-TR" smtClean="0"/>
              <a:t>12.09.2024</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7174F5-6B6B-4796-81E6-D36ABF54A272}" type="slidenum">
              <a:rPr lang="tr-TR" smtClean="0"/>
              <a:t>‹#›</a:t>
            </a:fld>
            <a:endParaRPr lang="tr-TR"/>
          </a:p>
        </p:txBody>
      </p:sp>
    </p:spTree>
    <p:extLst>
      <p:ext uri="{BB962C8B-B14F-4D97-AF65-F5344CB8AC3E}">
        <p14:creationId xmlns:p14="http://schemas.microsoft.com/office/powerpoint/2010/main" val="817547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apple.com/education/" TargetMode="External"/><Relationship Id="rId7" Type="http://schemas.openxmlformats.org/officeDocument/2006/relationships/hyperlink" Target="http://pearson.com.tr/"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corporate.ford.com/our-company/community/ford-fund/ford-supported-programs-405p" TargetMode="External"/><Relationship Id="rId5" Type="http://schemas.openxmlformats.org/officeDocument/2006/relationships/hyperlink" Target="https://education.lego.com/en-us/lesi?domainredir=www.legoeducation.us" TargetMode="External"/><Relationship Id="rId4" Type="http://schemas.openxmlformats.org/officeDocument/2006/relationships/hyperlink" Target="http://thewaltdisneycompany.com/"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D77174F5-6B6B-4796-81E6-D36ABF54A272}" type="slidenum">
              <a:rPr lang="tr-TR" smtClean="0"/>
              <a:t>1</a:t>
            </a:fld>
            <a:endParaRPr lang="tr-TR"/>
          </a:p>
        </p:txBody>
      </p:sp>
    </p:spTree>
    <p:extLst>
      <p:ext uri="{BB962C8B-B14F-4D97-AF65-F5344CB8AC3E}">
        <p14:creationId xmlns:p14="http://schemas.microsoft.com/office/powerpoint/2010/main" val="1636783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Bir takım iletişim araçlarından ve bir takım teknolojilerden bahsedeceğim size bu teknolojilere 50 milyon </a:t>
            </a:r>
            <a:r>
              <a:rPr lang="tr-TR" dirty="0" err="1"/>
              <a:t>kullanıcaya</a:t>
            </a:r>
            <a:r>
              <a:rPr lang="tr-TR" dirty="0"/>
              <a:t> kaç yılda ulaştığını tahmin etmenizi istiyorum.</a:t>
            </a:r>
          </a:p>
          <a:p>
            <a:r>
              <a:rPr lang="tr-TR" dirty="0"/>
              <a:t>RADYO 38 YIL</a:t>
            </a:r>
          </a:p>
          <a:p>
            <a:r>
              <a:rPr lang="tr-TR" dirty="0"/>
              <a:t>TV 22 YILDA</a:t>
            </a:r>
          </a:p>
          <a:p>
            <a:r>
              <a:rPr lang="tr-TR" dirty="0"/>
              <a:t>İNTERNET 7 YIL</a:t>
            </a:r>
          </a:p>
          <a:p>
            <a:r>
              <a:rPr lang="tr-TR" dirty="0"/>
              <a:t>FACEBOOK 3 YIL</a:t>
            </a:r>
          </a:p>
          <a:p>
            <a:r>
              <a:rPr lang="tr-TR" dirty="0"/>
              <a:t>INSTAGRAM 1,5 YIL</a:t>
            </a:r>
          </a:p>
          <a:p>
            <a:r>
              <a:rPr lang="tr-TR" b="0" i="0" dirty="0">
                <a:solidFill>
                  <a:srgbClr val="410007"/>
                </a:solidFill>
                <a:effectLst/>
                <a:highlight>
                  <a:srgbClr val="FFFFFF"/>
                </a:highlight>
                <a:latin typeface="Google Sans"/>
              </a:rPr>
              <a:t>POKEMON GO 19 DK,</a:t>
            </a:r>
          </a:p>
          <a:p>
            <a:r>
              <a:rPr lang="tr-TR" b="0" i="0" dirty="0" err="1">
                <a:solidFill>
                  <a:srgbClr val="410007"/>
                </a:solidFill>
                <a:effectLst/>
                <a:highlight>
                  <a:srgbClr val="FFFFFF"/>
                </a:highlight>
                <a:latin typeface="Google Sans"/>
              </a:rPr>
              <a:t>Twitterda</a:t>
            </a:r>
            <a:r>
              <a:rPr lang="tr-TR" b="0" i="0" dirty="0">
                <a:solidFill>
                  <a:srgbClr val="410007"/>
                </a:solidFill>
                <a:effectLst/>
                <a:highlight>
                  <a:srgbClr val="FFFFFF"/>
                </a:highlight>
                <a:latin typeface="Google Sans"/>
              </a:rPr>
              <a:t> bugüne kadar yazılmış olan kelime sayısı tarihteki tüm kitapların toplamında yazılan kelime sayısını geçti.</a:t>
            </a:r>
          </a:p>
          <a:p>
            <a:endParaRPr lang="tr-TR" dirty="0"/>
          </a:p>
        </p:txBody>
      </p:sp>
      <p:sp>
        <p:nvSpPr>
          <p:cNvPr id="4" name="Slayt Numarası Yer Tutucusu 3"/>
          <p:cNvSpPr>
            <a:spLocks noGrp="1"/>
          </p:cNvSpPr>
          <p:nvPr>
            <p:ph type="sldNum" sz="quarter" idx="5"/>
          </p:nvPr>
        </p:nvSpPr>
        <p:spPr/>
        <p:txBody>
          <a:bodyPr/>
          <a:lstStyle/>
          <a:p>
            <a:fld id="{2F8293AC-D842-467F-8D06-D0E911B49716}" type="slidenum">
              <a:rPr lang="tr-TR" smtClean="0"/>
              <a:t>2</a:t>
            </a:fld>
            <a:endParaRPr lang="tr-TR"/>
          </a:p>
        </p:txBody>
      </p:sp>
    </p:spTree>
    <p:extLst>
      <p:ext uri="{BB962C8B-B14F-4D97-AF65-F5344CB8AC3E}">
        <p14:creationId xmlns:p14="http://schemas.microsoft.com/office/powerpoint/2010/main" val="1988488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b="1" i="1" dirty="0">
                <a:effectLst/>
                <a:latin typeface="inherit"/>
              </a:rPr>
              <a:t>İnsanlara ne istediklerini sorsaydım daha hızlı giden at üretirdim</a:t>
            </a:r>
            <a:r>
              <a:rPr lang="tr-TR" b="1" i="0" dirty="0">
                <a:effectLst/>
                <a:latin typeface="ff-more-web-pro"/>
              </a:rPr>
              <a:t>” </a:t>
            </a:r>
            <a:r>
              <a:rPr lang="tr-TR" b="0" i="1" dirty="0">
                <a:solidFill>
                  <a:srgbClr val="989898"/>
                </a:solidFill>
                <a:effectLst/>
                <a:latin typeface="IBM Plex Serif" panose="020F0502020204030204" pitchFamily="18" charset="-94"/>
              </a:rPr>
              <a:t>Ford’un bu sözünde anlaşılan; bir fikir gerçekleştirmede önemli olan insanların isteğine göre gitmek değil, insanların asıl istedikleri şeyi bulmaktır. Yani o an ihtiyaçları olmayan, ya da ihtiyacı olduklarını bilmedikleri bir şey üretmektir. At ve at arabalarının taşıt olarak kullanıldığı bir dönemde, insanlar ulaşımda daha hızlı olmanın yollarını arıyorlardı. Henry abimiz ise daha hızlı bir at yapmak yerine, otomobil firması kurmuştur.</a:t>
            </a:r>
            <a:endParaRPr lang="tr-TR" dirty="0"/>
          </a:p>
        </p:txBody>
      </p:sp>
      <p:sp>
        <p:nvSpPr>
          <p:cNvPr id="4" name="Slayt Numarası Yer Tutucusu 3"/>
          <p:cNvSpPr>
            <a:spLocks noGrp="1"/>
          </p:cNvSpPr>
          <p:nvPr>
            <p:ph type="sldNum" sz="quarter" idx="5"/>
          </p:nvPr>
        </p:nvSpPr>
        <p:spPr/>
        <p:txBody>
          <a:bodyPr/>
          <a:lstStyle/>
          <a:p>
            <a:fld id="{D77174F5-6B6B-4796-81E6-D36ABF54A272}" type="slidenum">
              <a:rPr lang="tr-TR" smtClean="0"/>
              <a:t>3</a:t>
            </a:fld>
            <a:endParaRPr lang="tr-TR"/>
          </a:p>
        </p:txBody>
      </p:sp>
    </p:spTree>
    <p:extLst>
      <p:ext uri="{BB962C8B-B14F-4D97-AF65-F5344CB8AC3E}">
        <p14:creationId xmlns:p14="http://schemas.microsoft.com/office/powerpoint/2010/main" val="2313948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rtl="0" fontAlgn="base"/>
            <a:r>
              <a:rPr lang="tr-TR" b="0" i="0" dirty="0">
                <a:solidFill>
                  <a:srgbClr val="000000"/>
                </a:solidFill>
                <a:effectLst/>
                <a:latin typeface="open sans" panose="020B0606030504020204" pitchFamily="34" charset="0"/>
              </a:rPr>
              <a:t>Başka sürükleyici gelişmeler de var arka planda. Mesela insan hayatının uzaması. Öyle ki 2025’te 60 yaşın üzerindeki Amerikalıların sayısının %70 oranında artması bekleniyor. Bu da elbette şu an için emeklilik yaşı gibi görünen yaşların yakı gelecekte aktif çalışılacak yaşlara dönüşecek olması anlamına geliyor ve bu da beraberinde uzayan bir kariyer demek. Öyle ki muhtemelen bu kariyer de tek bir kariyerle sınırlı olmayacak ve farklı alanlarda birkaç kariyer yapmak söz konusu olacak.</a:t>
            </a:r>
          </a:p>
          <a:p>
            <a:br>
              <a:rPr lang="tr-TR" b="0" i="0" dirty="0">
                <a:solidFill>
                  <a:srgbClr val="000000"/>
                </a:solidFill>
                <a:effectLst/>
                <a:latin typeface="open sans" panose="020B0606030504020204" pitchFamily="34" charset="0"/>
              </a:rPr>
            </a:br>
            <a:r>
              <a:rPr lang="tr-TR" b="0" i="0" dirty="0">
                <a:solidFill>
                  <a:srgbClr val="000000"/>
                </a:solidFill>
                <a:effectLst/>
                <a:latin typeface="open sans" panose="020B0606030504020204" pitchFamily="34" charset="0"/>
              </a:rPr>
              <a:t>4-6 meslek arası değişim öngörülüyor. </a:t>
            </a:r>
            <a:endParaRPr lang="tr-TR" dirty="0"/>
          </a:p>
        </p:txBody>
      </p:sp>
      <p:sp>
        <p:nvSpPr>
          <p:cNvPr id="4" name="Slayt Numarası Yer Tutucusu 3"/>
          <p:cNvSpPr>
            <a:spLocks noGrp="1"/>
          </p:cNvSpPr>
          <p:nvPr>
            <p:ph type="sldNum" sz="quarter" idx="5"/>
          </p:nvPr>
        </p:nvSpPr>
        <p:spPr/>
        <p:txBody>
          <a:bodyPr/>
          <a:lstStyle/>
          <a:p>
            <a:fld id="{D77174F5-6B6B-4796-81E6-D36ABF54A272}" type="slidenum">
              <a:rPr lang="tr-TR" smtClean="0"/>
              <a:t>6</a:t>
            </a:fld>
            <a:endParaRPr lang="tr-TR"/>
          </a:p>
        </p:txBody>
      </p:sp>
    </p:spTree>
    <p:extLst>
      <p:ext uri="{BB962C8B-B14F-4D97-AF65-F5344CB8AC3E}">
        <p14:creationId xmlns:p14="http://schemas.microsoft.com/office/powerpoint/2010/main" val="2292335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b="0" i="0" dirty="0">
                <a:solidFill>
                  <a:srgbClr val="4D5156"/>
                </a:solidFill>
                <a:effectLst/>
                <a:latin typeface="Arial" panose="020B0604020202020204" pitchFamily="34" charset="0"/>
              </a:rPr>
              <a:t>Yetkinlik, kişinin görevleri ile ilgili önceden belirlenen standartlar çerçevesinde ölçülebilen tüm özellikleridir. </a:t>
            </a:r>
            <a:r>
              <a:rPr lang="tr-TR" b="0" i="0" dirty="0">
                <a:solidFill>
                  <a:srgbClr val="1F1F1F"/>
                </a:solidFill>
                <a:effectLst/>
                <a:latin typeface="Google Sans"/>
              </a:rPr>
              <a:t>yetkinliğin belli bir sorumluluğu veya işi/görevi yerine getirebilme durumu olduğunu söyleyebiliriz.</a:t>
            </a:r>
            <a:br>
              <a:rPr lang="tr-TR" dirty="0"/>
            </a:br>
            <a:r>
              <a:rPr lang="tr-TR" dirty="0"/>
              <a:t>Yetkinlik kazanabilmek için bilgi ve becerilere sahip olmamız gerekmektedir.</a:t>
            </a:r>
          </a:p>
          <a:p>
            <a:r>
              <a:rPr lang="tr-TR" dirty="0"/>
              <a:t>Akıllı makine ve sistemlerin yükselişe geçtiği dönemde beklenen yetkinlik becerileri makinenin yapamadıklarıdır</a:t>
            </a:r>
          </a:p>
        </p:txBody>
      </p:sp>
      <p:sp>
        <p:nvSpPr>
          <p:cNvPr id="4" name="Slayt Numarası Yer Tutucusu 3"/>
          <p:cNvSpPr>
            <a:spLocks noGrp="1"/>
          </p:cNvSpPr>
          <p:nvPr>
            <p:ph type="sldNum" sz="quarter" idx="5"/>
          </p:nvPr>
        </p:nvSpPr>
        <p:spPr/>
        <p:txBody>
          <a:bodyPr/>
          <a:lstStyle/>
          <a:p>
            <a:fld id="{D77174F5-6B6B-4796-81E6-D36ABF54A272}" type="slidenum">
              <a:rPr lang="tr-TR" smtClean="0"/>
              <a:t>8</a:t>
            </a:fld>
            <a:endParaRPr lang="tr-TR"/>
          </a:p>
        </p:txBody>
      </p:sp>
    </p:spTree>
    <p:extLst>
      <p:ext uri="{BB962C8B-B14F-4D97-AF65-F5344CB8AC3E}">
        <p14:creationId xmlns:p14="http://schemas.microsoft.com/office/powerpoint/2010/main" val="314397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b="0" i="0" dirty="0">
                <a:solidFill>
                  <a:srgbClr val="000000"/>
                </a:solidFill>
                <a:effectLst/>
                <a:latin typeface="open sans" panose="020F0502020204030204" pitchFamily="34" charset="0"/>
              </a:rPr>
              <a:t>Geçen gün Y </a:t>
            </a:r>
            <a:r>
              <a:rPr lang="tr-TR" b="0" i="0" dirty="0" err="1">
                <a:solidFill>
                  <a:srgbClr val="000000"/>
                </a:solidFill>
                <a:effectLst/>
                <a:latin typeface="open sans" panose="020F0502020204030204" pitchFamily="34" charset="0"/>
              </a:rPr>
              <a:t>combinator’un</a:t>
            </a:r>
            <a:r>
              <a:rPr lang="tr-TR" b="0" i="0" dirty="0">
                <a:solidFill>
                  <a:srgbClr val="000000"/>
                </a:solidFill>
                <a:effectLst/>
                <a:latin typeface="open sans" panose="020F0502020204030204" pitchFamily="34" charset="0"/>
              </a:rPr>
              <a:t> kurucusu Paul Graham’ın </a:t>
            </a:r>
            <a:r>
              <a:rPr lang="tr-TR" b="0" i="0" dirty="0" err="1">
                <a:solidFill>
                  <a:srgbClr val="000000"/>
                </a:solidFill>
                <a:effectLst/>
                <a:latin typeface="open sans" panose="020F0502020204030204" pitchFamily="34" charset="0"/>
              </a:rPr>
              <a:t>twitter’da</a:t>
            </a:r>
            <a:r>
              <a:rPr lang="tr-TR" b="0" i="0" dirty="0">
                <a:solidFill>
                  <a:srgbClr val="000000"/>
                </a:solidFill>
                <a:effectLst/>
                <a:latin typeface="open sans" panose="020F0502020204030204" pitchFamily="34" charset="0"/>
              </a:rPr>
              <a:t> bir paylaşımına rastladım. Y </a:t>
            </a:r>
            <a:r>
              <a:rPr lang="tr-TR" b="0" i="0" dirty="0" err="1">
                <a:solidFill>
                  <a:srgbClr val="000000"/>
                </a:solidFill>
                <a:effectLst/>
                <a:latin typeface="open sans" panose="020F0502020204030204" pitchFamily="34" charset="0"/>
              </a:rPr>
              <a:t>combinator’u</a:t>
            </a:r>
            <a:r>
              <a:rPr lang="tr-TR" b="0" i="0" dirty="0">
                <a:solidFill>
                  <a:srgbClr val="000000"/>
                </a:solidFill>
                <a:effectLst/>
                <a:latin typeface="open sans" panose="020F0502020204030204" pitchFamily="34" charset="0"/>
              </a:rPr>
              <a:t> bilmeyenlerimiz için Y </a:t>
            </a:r>
            <a:r>
              <a:rPr lang="tr-TR" b="0" i="0" dirty="0" err="1">
                <a:solidFill>
                  <a:srgbClr val="000000"/>
                </a:solidFill>
                <a:effectLst/>
                <a:latin typeface="open sans" panose="020F0502020204030204" pitchFamily="34" charset="0"/>
              </a:rPr>
              <a:t>Combinator</a:t>
            </a:r>
            <a:r>
              <a:rPr lang="tr-TR" b="0" i="0" dirty="0">
                <a:solidFill>
                  <a:srgbClr val="000000"/>
                </a:solidFill>
                <a:effectLst/>
                <a:latin typeface="open sans" panose="020F0502020204030204" pitchFamily="34" charset="0"/>
              </a:rPr>
              <a:t> dünyanın en önemli girişim hızlandırma programlarından bir tanesi. </a:t>
            </a:r>
            <a:r>
              <a:rPr lang="tr-TR" b="0" i="0" dirty="0" err="1">
                <a:solidFill>
                  <a:srgbClr val="000000"/>
                </a:solidFill>
                <a:effectLst/>
                <a:latin typeface="open sans" panose="020F0502020204030204" pitchFamily="34" charset="0"/>
              </a:rPr>
              <a:t>Airbnb</a:t>
            </a:r>
            <a:r>
              <a:rPr lang="tr-TR" b="0" i="0" dirty="0">
                <a:solidFill>
                  <a:srgbClr val="000000"/>
                </a:solidFill>
                <a:effectLst/>
                <a:latin typeface="open sans" panose="020F0502020204030204" pitchFamily="34" charset="0"/>
              </a:rPr>
              <a:t>, Dropbox, </a:t>
            </a:r>
            <a:r>
              <a:rPr lang="tr-TR" b="0" i="0" dirty="0" err="1">
                <a:solidFill>
                  <a:srgbClr val="000000"/>
                </a:solidFill>
                <a:effectLst/>
                <a:latin typeface="open sans" panose="020F0502020204030204" pitchFamily="34" charset="0"/>
              </a:rPr>
              <a:t>Reddit</a:t>
            </a:r>
            <a:r>
              <a:rPr lang="tr-TR" b="0" i="0" dirty="0">
                <a:solidFill>
                  <a:srgbClr val="000000"/>
                </a:solidFill>
                <a:effectLst/>
                <a:latin typeface="open sans" panose="020F0502020204030204" pitchFamily="34" charset="0"/>
              </a:rPr>
              <a:t>, </a:t>
            </a:r>
            <a:r>
              <a:rPr lang="tr-TR" b="0" i="0" dirty="0" err="1">
                <a:solidFill>
                  <a:srgbClr val="000000"/>
                </a:solidFill>
                <a:effectLst/>
                <a:latin typeface="open sans" panose="020F0502020204030204" pitchFamily="34" charset="0"/>
              </a:rPr>
              <a:t>Stripe</a:t>
            </a:r>
            <a:r>
              <a:rPr lang="tr-TR" b="0" i="0" dirty="0">
                <a:solidFill>
                  <a:srgbClr val="000000"/>
                </a:solidFill>
                <a:effectLst/>
                <a:latin typeface="open sans" panose="020F0502020204030204" pitchFamily="34" charset="0"/>
              </a:rPr>
              <a:t> gibi fikirlere ve kurucularına çok erken aşamalarda yatırım yapmış bir oluşum. Dolayısıyla böyle bir konuda görüşlerinin önemli olduğunu düşünüyorum. Paul Graham </a:t>
            </a:r>
            <a:r>
              <a:rPr lang="tr-TR" b="0" i="0" dirty="0" err="1">
                <a:solidFill>
                  <a:srgbClr val="000000"/>
                </a:solidFill>
                <a:effectLst/>
                <a:latin typeface="open sans" panose="020F0502020204030204" pitchFamily="34" charset="0"/>
              </a:rPr>
              <a:t>twitinde</a:t>
            </a:r>
            <a:r>
              <a:rPr lang="tr-TR" b="0" i="0" dirty="0">
                <a:solidFill>
                  <a:srgbClr val="000000"/>
                </a:solidFill>
                <a:effectLst/>
                <a:latin typeface="open sans" panose="020F0502020204030204" pitchFamily="34" charset="0"/>
              </a:rPr>
              <a:t> şu bilgiyi paylaşmış. 60 yaşın altında olup kendi servetini yaratan en zengin 20 </a:t>
            </a:r>
            <a:r>
              <a:rPr lang="tr-TR" b="0" i="0" dirty="0" err="1">
                <a:solidFill>
                  <a:srgbClr val="000000"/>
                </a:solidFill>
                <a:effectLst/>
                <a:latin typeface="open sans" panose="020F0502020204030204" pitchFamily="34" charset="0"/>
              </a:rPr>
              <a:t>amerikalının</a:t>
            </a:r>
            <a:r>
              <a:rPr lang="tr-TR" b="0" i="0" dirty="0">
                <a:solidFill>
                  <a:srgbClr val="000000"/>
                </a:solidFill>
                <a:effectLst/>
                <a:latin typeface="open sans" panose="020F0502020204030204" pitchFamily="34" charset="0"/>
              </a:rPr>
              <a:t> 17 tanesinin teknik bir eğitimi, teknik bir geçmişi varmış. Teknikten kastettiği de elbette ki bilgisayar bilimleri. Ardından bu tweete çeşitli yorumlar yapılmış ve birinde şöyle denilmiş “bu tweeti gören tüm dünyadan milyonlarca anne baba çocuklarını teknik konulara yönlendirecek” Bunun üzerine Paul Graham ise tekrar bir tweet yazarak şöyle demiş. “Önemli olan bir şeyler yapabilmek/üretebilmek/inşa edebilmek (</a:t>
            </a:r>
            <a:r>
              <a:rPr lang="tr-TR" b="0" i="0" dirty="0" err="1">
                <a:solidFill>
                  <a:srgbClr val="000000"/>
                </a:solidFill>
                <a:effectLst/>
                <a:latin typeface="open sans" panose="020F0502020204030204" pitchFamily="34" charset="0"/>
              </a:rPr>
              <a:t>building</a:t>
            </a:r>
            <a:r>
              <a:rPr lang="tr-TR" b="0" i="0" dirty="0">
                <a:solidFill>
                  <a:srgbClr val="000000"/>
                </a:solidFill>
                <a:effectLst/>
                <a:latin typeface="open sans" panose="020F0502020204030204" pitchFamily="34" charset="0"/>
              </a:rPr>
              <a:t>) lisede kendi projelerinde çalışmak muhtemelen teknik bir eğitime sahip olmaktan daha iyi bir gösterge” Buradan yola çıkarak 21.yy’da alışık olduğumuz iyi okullardan mezun olma, iyi notlar alma gibi klasik akademik geçmiş kriterlerden daha farklı yetkinliklerin arandığını söyleyebiliriz sanırım. </a:t>
            </a:r>
            <a:endParaRPr lang="tr-TR" dirty="0"/>
          </a:p>
        </p:txBody>
      </p:sp>
      <p:sp>
        <p:nvSpPr>
          <p:cNvPr id="4" name="Slayt Numarası Yer Tutucusu 3"/>
          <p:cNvSpPr>
            <a:spLocks noGrp="1"/>
          </p:cNvSpPr>
          <p:nvPr>
            <p:ph type="sldNum" sz="quarter" idx="5"/>
          </p:nvPr>
        </p:nvSpPr>
        <p:spPr/>
        <p:txBody>
          <a:bodyPr/>
          <a:lstStyle/>
          <a:p>
            <a:fld id="{D77174F5-6B6B-4796-81E6-D36ABF54A272}" type="slidenum">
              <a:rPr lang="tr-TR" smtClean="0"/>
              <a:t>9</a:t>
            </a:fld>
            <a:endParaRPr lang="tr-TR"/>
          </a:p>
        </p:txBody>
      </p:sp>
    </p:spTree>
    <p:extLst>
      <p:ext uri="{BB962C8B-B14F-4D97-AF65-F5344CB8AC3E}">
        <p14:creationId xmlns:p14="http://schemas.microsoft.com/office/powerpoint/2010/main" val="9430877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b="0" i="0" dirty="0">
                <a:solidFill>
                  <a:srgbClr val="000000"/>
                </a:solidFill>
                <a:effectLst/>
                <a:latin typeface="PT Serif" panose="020A0603040505020204" pitchFamily="18" charset="-94"/>
              </a:rPr>
              <a:t>P21 BECERİLERİ</a:t>
            </a:r>
          </a:p>
          <a:p>
            <a:r>
              <a:rPr lang="tr-TR" b="0" i="0" dirty="0">
                <a:solidFill>
                  <a:srgbClr val="000000"/>
                </a:solidFill>
                <a:effectLst/>
                <a:latin typeface="PT Serif" panose="020A0603040505020204" pitchFamily="18" charset="-94"/>
              </a:rPr>
              <a:t>Bu organizasyonda yer alan firmalardan bazılar; </a:t>
            </a:r>
            <a:r>
              <a:rPr lang="tr-TR" b="0" i="0" u="none" strike="noStrike" dirty="0">
                <a:solidFill>
                  <a:srgbClr val="404040"/>
                </a:solidFill>
                <a:effectLst/>
                <a:latin typeface="PT Serif" panose="020A0603040505020204" pitchFamily="18" charset="-94"/>
                <a:hlinkClick r:id="rId3"/>
              </a:rPr>
              <a:t>Apple </a:t>
            </a:r>
            <a:r>
              <a:rPr lang="tr-TR" b="0" i="0" u="none" strike="noStrike" dirty="0" err="1">
                <a:solidFill>
                  <a:srgbClr val="404040"/>
                </a:solidFill>
                <a:effectLst/>
                <a:latin typeface="PT Serif" panose="020A0603040505020204" pitchFamily="18" charset="-94"/>
                <a:hlinkClick r:id="rId3"/>
              </a:rPr>
              <a:t>Inc</a:t>
            </a:r>
            <a:r>
              <a:rPr lang="tr-TR" b="0" i="0" u="none" strike="noStrike" dirty="0">
                <a:solidFill>
                  <a:srgbClr val="404040"/>
                </a:solidFill>
                <a:effectLst/>
                <a:latin typeface="PT Serif" panose="020A0603040505020204" pitchFamily="18" charset="-94"/>
                <a:hlinkClick r:id="rId3"/>
              </a:rPr>
              <a:t>.</a:t>
            </a:r>
            <a:r>
              <a:rPr lang="tr-TR" b="0" i="0" dirty="0">
                <a:solidFill>
                  <a:srgbClr val="000000"/>
                </a:solidFill>
                <a:effectLst/>
                <a:latin typeface="PT Serif" panose="020A0603040505020204" pitchFamily="18" charset="-94"/>
              </a:rPr>
              <a:t>, </a:t>
            </a:r>
            <a:r>
              <a:rPr lang="tr-TR" b="0" i="0" u="none" strike="noStrike" dirty="0" err="1">
                <a:solidFill>
                  <a:srgbClr val="404040"/>
                </a:solidFill>
                <a:effectLst/>
                <a:latin typeface="PT Serif" panose="020A0603040505020204" pitchFamily="18" charset="-94"/>
                <a:hlinkClick r:id="rId4"/>
              </a:rPr>
              <a:t>The</a:t>
            </a:r>
            <a:r>
              <a:rPr lang="tr-TR" b="0" i="0" u="none" strike="noStrike" dirty="0">
                <a:solidFill>
                  <a:srgbClr val="404040"/>
                </a:solidFill>
                <a:effectLst/>
                <a:latin typeface="PT Serif" panose="020A0603040505020204" pitchFamily="18" charset="-94"/>
                <a:hlinkClick r:id="rId4"/>
              </a:rPr>
              <a:t> Walt Disney </a:t>
            </a:r>
            <a:r>
              <a:rPr lang="tr-TR" b="0" i="0" u="none" strike="noStrike" dirty="0" err="1">
                <a:solidFill>
                  <a:srgbClr val="404040"/>
                </a:solidFill>
                <a:effectLst/>
                <a:latin typeface="PT Serif" panose="020A0603040505020204" pitchFamily="18" charset="-94"/>
                <a:hlinkClick r:id="rId4"/>
              </a:rPr>
              <a:t>Company</a:t>
            </a:r>
            <a:r>
              <a:rPr lang="tr-TR" b="0" i="0" dirty="0">
                <a:solidFill>
                  <a:srgbClr val="000000"/>
                </a:solidFill>
                <a:effectLst/>
                <a:latin typeface="PT Serif" panose="020A0603040505020204" pitchFamily="18" charset="-94"/>
              </a:rPr>
              <a:t>, </a:t>
            </a:r>
            <a:r>
              <a:rPr lang="tr-TR" b="0" i="0" u="none" strike="noStrike" dirty="0">
                <a:solidFill>
                  <a:srgbClr val="404040"/>
                </a:solidFill>
                <a:effectLst/>
                <a:latin typeface="PT Serif" panose="020A0603040505020204" pitchFamily="18" charset="-94"/>
                <a:hlinkClick r:id="rId5"/>
              </a:rPr>
              <a:t>Lego</a:t>
            </a:r>
            <a:r>
              <a:rPr lang="tr-TR" b="0" i="0" dirty="0">
                <a:solidFill>
                  <a:srgbClr val="000000"/>
                </a:solidFill>
                <a:effectLst/>
                <a:latin typeface="PT Serif" panose="020A0603040505020204" pitchFamily="18" charset="-94"/>
              </a:rPr>
              <a:t>, </a:t>
            </a:r>
            <a:r>
              <a:rPr lang="tr-TR" b="0" i="0" u="none" strike="noStrike" dirty="0">
                <a:solidFill>
                  <a:srgbClr val="404040"/>
                </a:solidFill>
                <a:effectLst/>
                <a:latin typeface="PT Serif" panose="020A0603040505020204" pitchFamily="18" charset="-94"/>
                <a:hlinkClick r:id="rId6"/>
              </a:rPr>
              <a:t>Ford</a:t>
            </a:r>
            <a:r>
              <a:rPr lang="tr-TR" b="0" i="0" dirty="0">
                <a:solidFill>
                  <a:srgbClr val="000000"/>
                </a:solidFill>
                <a:effectLst/>
                <a:latin typeface="PT Serif" panose="020A0603040505020204" pitchFamily="18" charset="-94"/>
              </a:rPr>
              <a:t>, </a:t>
            </a:r>
            <a:r>
              <a:rPr lang="tr-TR" b="0" i="0" u="none" strike="noStrike" dirty="0" err="1">
                <a:solidFill>
                  <a:srgbClr val="404040"/>
                </a:solidFill>
                <a:effectLst/>
                <a:latin typeface="PT Serif" panose="020A0603040505020204" pitchFamily="18" charset="-94"/>
                <a:hlinkClick r:id="rId7"/>
              </a:rPr>
              <a:t>Pearson</a:t>
            </a:r>
            <a:r>
              <a:rPr lang="tr-TR" b="0" i="0" dirty="0">
                <a:solidFill>
                  <a:srgbClr val="000000"/>
                </a:solidFill>
                <a:effectLst/>
                <a:latin typeface="PT Serif" panose="020A0603040505020204" pitchFamily="18" charset="-94"/>
              </a:rPr>
              <a:t> </a:t>
            </a:r>
          </a:p>
          <a:p>
            <a:r>
              <a:rPr lang="tr-TR" b="1" i="0" dirty="0">
                <a:solidFill>
                  <a:srgbClr val="000000"/>
                </a:solidFill>
                <a:effectLst/>
                <a:latin typeface="PT Serif" panose="020A0603040505020204" pitchFamily="18" charset="-94"/>
              </a:rPr>
              <a:t>Sorumluluk ve Uyarlanabilirlik: </a:t>
            </a:r>
            <a:r>
              <a:rPr lang="tr-TR" b="0" i="0" dirty="0">
                <a:solidFill>
                  <a:srgbClr val="000000"/>
                </a:solidFill>
                <a:effectLst/>
                <a:latin typeface="PT Serif" panose="020A0603040505020204" pitchFamily="18" charset="-94"/>
              </a:rPr>
              <a:t>Kişisel, iş ve topluma açık alanlarda bireysel sorumluluğun ve esnekliğin yerine getirilmesi; kişinin kendisi ve başkaları için yüksek standartlar ve amaçlar belirleyip bunlara ulaşması; belirsizliğin hoş karşılanması</a:t>
            </a:r>
            <a:br>
              <a:rPr lang="tr-TR" dirty="0"/>
            </a:br>
            <a:br>
              <a:rPr lang="tr-TR" dirty="0"/>
            </a:br>
            <a:r>
              <a:rPr lang="tr-TR" b="0" i="0" dirty="0">
                <a:solidFill>
                  <a:srgbClr val="000000"/>
                </a:solidFill>
                <a:effectLst/>
                <a:latin typeface="PT Serif" panose="020A0603040505020204" pitchFamily="18" charset="-94"/>
              </a:rPr>
              <a:t>Öğrencilerin </a:t>
            </a:r>
            <a:r>
              <a:rPr lang="tr-TR" b="0" i="0" dirty="0" err="1">
                <a:solidFill>
                  <a:srgbClr val="000000"/>
                </a:solidFill>
                <a:effectLst/>
                <a:latin typeface="PT Serif" panose="020A0603040505020204" pitchFamily="18" charset="-94"/>
              </a:rPr>
              <a:t>çalışirken</a:t>
            </a:r>
            <a:r>
              <a:rPr lang="tr-TR" b="0" i="0" dirty="0">
                <a:solidFill>
                  <a:srgbClr val="000000"/>
                </a:solidFill>
                <a:effectLst/>
                <a:latin typeface="PT Serif" panose="020A0603040505020204" pitchFamily="18" charset="-94"/>
              </a:rPr>
              <a:t> gruplara </a:t>
            </a:r>
            <a:r>
              <a:rPr lang="tr-TR" b="0" i="0" dirty="0" err="1">
                <a:solidFill>
                  <a:srgbClr val="000000"/>
                </a:solidFill>
                <a:effectLst/>
                <a:latin typeface="PT Serif" panose="020A0603040505020204" pitchFamily="18" charset="-94"/>
              </a:rPr>
              <a:t>ayrilması</a:t>
            </a:r>
            <a:r>
              <a:rPr lang="tr-TR" b="0" i="0" dirty="0">
                <a:solidFill>
                  <a:srgbClr val="000000"/>
                </a:solidFill>
                <a:effectLst/>
                <a:latin typeface="PT Serif" panose="020A0603040505020204" pitchFamily="18" charset="-94"/>
              </a:rPr>
              <a:t> ve her bir öğrencinin etkin olarak grupta çalışmalara katılmasını teşvik </a:t>
            </a:r>
            <a:r>
              <a:rPr lang="tr-TR" b="0" i="0" dirty="0" err="1">
                <a:solidFill>
                  <a:srgbClr val="000000"/>
                </a:solidFill>
                <a:effectLst/>
                <a:latin typeface="PT Serif" panose="020A0603040505020204" pitchFamily="18" charset="-94"/>
              </a:rPr>
              <a:t>etmek.İşbölümünün</a:t>
            </a:r>
            <a:r>
              <a:rPr lang="tr-TR" b="0" i="0" dirty="0">
                <a:solidFill>
                  <a:srgbClr val="000000"/>
                </a:solidFill>
                <a:effectLst/>
                <a:latin typeface="PT Serif" panose="020A0603040505020204" pitchFamily="18" charset="-94"/>
              </a:rPr>
              <a:t> gruptaki öğrencilerin kişisel </a:t>
            </a:r>
            <a:r>
              <a:rPr lang="tr-TR" b="0" i="0" dirty="0" err="1">
                <a:solidFill>
                  <a:srgbClr val="000000"/>
                </a:solidFill>
                <a:effectLst/>
                <a:latin typeface="PT Serif" panose="020A0603040505020204" pitchFamily="18" charset="-94"/>
              </a:rPr>
              <a:t>yapılarına,beklentilerine</a:t>
            </a:r>
            <a:r>
              <a:rPr lang="tr-TR" b="0" i="0" dirty="0">
                <a:solidFill>
                  <a:srgbClr val="000000"/>
                </a:solidFill>
                <a:effectLst/>
                <a:latin typeface="PT Serif" panose="020A0603040505020204" pitchFamily="18" charset="-94"/>
              </a:rPr>
              <a:t> uygun olmasına ortam yaratmak.</a:t>
            </a:r>
            <a:br>
              <a:rPr lang="tr-TR" dirty="0"/>
            </a:br>
            <a:br>
              <a:rPr lang="tr-TR" dirty="0"/>
            </a:br>
            <a:r>
              <a:rPr lang="tr-TR" b="1" i="0" dirty="0">
                <a:solidFill>
                  <a:srgbClr val="000000"/>
                </a:solidFill>
                <a:effectLst/>
                <a:latin typeface="PT Serif" panose="020A0603040505020204" pitchFamily="18" charset="-94"/>
              </a:rPr>
              <a:t>İletişim Becerileri:</a:t>
            </a:r>
            <a:r>
              <a:rPr lang="tr-TR" b="0" i="0" dirty="0">
                <a:solidFill>
                  <a:srgbClr val="000000"/>
                </a:solidFill>
                <a:effectLst/>
                <a:latin typeface="PT Serif" panose="020A0603040505020204" pitchFamily="18" charset="-94"/>
              </a:rPr>
              <a:t> Değişik şekil ve ortamlardaki etkili sözlü, yazılı ve çoklu ortam iletişim araçlarını anlama, kullanma ve hazırlama</a:t>
            </a:r>
            <a:br>
              <a:rPr lang="tr-TR" dirty="0"/>
            </a:br>
            <a:br>
              <a:rPr lang="tr-TR" dirty="0"/>
            </a:br>
            <a:r>
              <a:rPr lang="tr-TR" b="0" i="0" dirty="0">
                <a:solidFill>
                  <a:srgbClr val="000000"/>
                </a:solidFill>
                <a:effectLst/>
                <a:latin typeface="PT Serif" panose="020A0603040505020204" pitchFamily="18" charset="-94"/>
              </a:rPr>
              <a:t>İletişim araçlarını ve teknolojiyi kullanarak öğrenmeyi etkinleştirmeyi ,güncelleştirmeyi sağlamak.</a:t>
            </a:r>
            <a:br>
              <a:rPr lang="tr-TR" dirty="0"/>
            </a:br>
            <a:br>
              <a:rPr lang="tr-TR" dirty="0"/>
            </a:br>
            <a:r>
              <a:rPr lang="tr-TR" b="1" i="0" dirty="0">
                <a:solidFill>
                  <a:srgbClr val="000000"/>
                </a:solidFill>
                <a:effectLst/>
                <a:latin typeface="PT Serif" panose="020A0603040505020204" pitchFamily="18" charset="-94"/>
              </a:rPr>
              <a:t>Yaratıcılık ve Entelektüel Merak: </a:t>
            </a:r>
            <a:r>
              <a:rPr lang="tr-TR" b="0" i="0" dirty="0">
                <a:solidFill>
                  <a:srgbClr val="000000"/>
                </a:solidFill>
                <a:effectLst/>
                <a:latin typeface="PT Serif" panose="020A0603040505020204" pitchFamily="18" charset="-94"/>
              </a:rPr>
              <a:t>Yeni fikirler geliştirmek, uygulamak ve başkaları ile paylaşmak; yeni ve farklı perspektiflere açık olmak istekli olmak</a:t>
            </a:r>
            <a:br>
              <a:rPr lang="tr-TR" dirty="0"/>
            </a:br>
            <a:br>
              <a:rPr lang="tr-TR" dirty="0"/>
            </a:br>
            <a:r>
              <a:rPr lang="tr-TR" b="0" i="0" dirty="0">
                <a:solidFill>
                  <a:srgbClr val="000000"/>
                </a:solidFill>
                <a:effectLst/>
                <a:latin typeface="PT Serif" panose="020A0603040505020204" pitchFamily="18" charset="-94"/>
              </a:rPr>
              <a:t>Bireysel farklılıklara hoşgörülü </a:t>
            </a:r>
            <a:r>
              <a:rPr lang="tr-TR" b="0" i="0" dirty="0" err="1">
                <a:solidFill>
                  <a:srgbClr val="000000"/>
                </a:solidFill>
                <a:effectLst/>
                <a:latin typeface="PT Serif" panose="020A0603040505020204" pitchFamily="18" charset="-94"/>
              </a:rPr>
              <a:t>yaklaşmak,öğrencinin</a:t>
            </a:r>
            <a:r>
              <a:rPr lang="tr-TR" b="0" i="0" dirty="0">
                <a:solidFill>
                  <a:srgbClr val="000000"/>
                </a:solidFill>
                <a:effectLst/>
                <a:latin typeface="PT Serif" panose="020A0603040505020204" pitchFamily="18" charset="-94"/>
              </a:rPr>
              <a:t> kendini ifade etmesine ortam yaratmak.</a:t>
            </a:r>
            <a:br>
              <a:rPr lang="tr-TR" dirty="0"/>
            </a:br>
            <a:br>
              <a:rPr lang="tr-TR" dirty="0"/>
            </a:br>
            <a:r>
              <a:rPr lang="tr-TR" b="1" i="0" dirty="0">
                <a:solidFill>
                  <a:srgbClr val="000000"/>
                </a:solidFill>
                <a:effectLst/>
                <a:latin typeface="PT Serif" panose="020A0603040505020204" pitchFamily="18" charset="-94"/>
              </a:rPr>
              <a:t>Eleştirel Düşünme ve Sistemleri Düşünme:</a:t>
            </a:r>
            <a:r>
              <a:rPr lang="tr-TR" b="0" i="0" dirty="0">
                <a:solidFill>
                  <a:srgbClr val="000000"/>
                </a:solidFill>
                <a:effectLst/>
                <a:latin typeface="PT Serif" panose="020A0603040505020204" pitchFamily="18" charset="-94"/>
              </a:rPr>
              <a:t> Bir şeyi anlamaya çalışırken mantıklı akıl yürütme ve zor seçimleri yapma; sistemler arasındaki ilişkileri anlama</a:t>
            </a:r>
            <a:br>
              <a:rPr lang="tr-TR" dirty="0"/>
            </a:br>
            <a:br>
              <a:rPr lang="tr-TR" dirty="0"/>
            </a:br>
            <a:r>
              <a:rPr lang="tr-TR" b="0" i="0" dirty="0">
                <a:solidFill>
                  <a:srgbClr val="000000"/>
                </a:solidFill>
                <a:effectLst/>
                <a:latin typeface="PT Serif" panose="020A0603040505020204" pitchFamily="18" charset="-94"/>
              </a:rPr>
              <a:t>Geniş düşünme becerisini kazandırma.</a:t>
            </a:r>
            <a:br>
              <a:rPr lang="tr-TR" dirty="0"/>
            </a:br>
            <a:br>
              <a:rPr lang="tr-TR" dirty="0"/>
            </a:br>
            <a:r>
              <a:rPr lang="tr-TR" b="1" i="0" dirty="0">
                <a:solidFill>
                  <a:srgbClr val="000000"/>
                </a:solidFill>
                <a:effectLst/>
                <a:latin typeface="PT Serif" panose="020A0603040505020204" pitchFamily="18" charset="-94"/>
              </a:rPr>
              <a:t>Bilgi ve Medya Okur Yazarlığı Becerileri:</a:t>
            </a:r>
            <a:r>
              <a:rPr lang="tr-TR" b="0" i="0" dirty="0">
                <a:solidFill>
                  <a:srgbClr val="000000"/>
                </a:solidFill>
                <a:effectLst/>
                <a:latin typeface="PT Serif" panose="020A0603040505020204" pitchFamily="18" charset="-94"/>
              </a:rPr>
              <a:t> Farklı şekil ve ortamlardaki bilgiyi çözümleme, erişme, kullanma, uyarlama, değerlendirme ve yaratma</a:t>
            </a:r>
            <a:br>
              <a:rPr lang="tr-TR" dirty="0"/>
            </a:br>
            <a:br>
              <a:rPr lang="tr-TR" dirty="0"/>
            </a:br>
            <a:r>
              <a:rPr lang="tr-TR" b="0" i="0" dirty="0">
                <a:solidFill>
                  <a:srgbClr val="000000"/>
                </a:solidFill>
                <a:effectLst/>
                <a:latin typeface="PT Serif" panose="020A0603040505020204" pitchFamily="18" charset="-94"/>
              </a:rPr>
              <a:t>İnternet kullanımı iletişim </a:t>
            </a:r>
            <a:r>
              <a:rPr lang="tr-TR" b="0" i="0" dirty="0" err="1">
                <a:solidFill>
                  <a:srgbClr val="000000"/>
                </a:solidFill>
                <a:effectLst/>
                <a:latin typeface="PT Serif" panose="020A0603040505020204" pitchFamily="18" charset="-94"/>
              </a:rPr>
              <a:t>araçlarındanöğrenme</a:t>
            </a:r>
            <a:r>
              <a:rPr lang="tr-TR" b="0" i="0" dirty="0">
                <a:solidFill>
                  <a:srgbClr val="000000"/>
                </a:solidFill>
                <a:effectLst/>
                <a:latin typeface="PT Serif" panose="020A0603040505020204" pitchFamily="18" charset="-94"/>
              </a:rPr>
              <a:t> amaçlı yararlanma.</a:t>
            </a:r>
            <a:br>
              <a:rPr lang="tr-TR" dirty="0"/>
            </a:br>
            <a:br>
              <a:rPr lang="tr-TR" dirty="0"/>
            </a:br>
            <a:r>
              <a:rPr lang="tr-TR" b="1" i="0" dirty="0">
                <a:solidFill>
                  <a:srgbClr val="000000"/>
                </a:solidFill>
                <a:effectLst/>
                <a:latin typeface="PT Serif" panose="020A0603040505020204" pitchFamily="18" charset="-94"/>
              </a:rPr>
              <a:t>Kişilerarası ve İşbirliği Becerileri:</a:t>
            </a:r>
            <a:r>
              <a:rPr lang="tr-TR" b="0" i="0" dirty="0">
                <a:solidFill>
                  <a:srgbClr val="000000"/>
                </a:solidFill>
                <a:effectLst/>
                <a:latin typeface="PT Serif" panose="020A0603040505020204" pitchFamily="18" charset="-94"/>
              </a:rPr>
              <a:t> Takım çalışması ve liderlik gösterme; farklı rol ve sorumluluklara uyum gösterme; başkaları ile verimli çalışma; kendini başkalarının yerine koyma; değişik farklılıklara saygı gösterme</a:t>
            </a:r>
            <a:br>
              <a:rPr lang="tr-TR" dirty="0"/>
            </a:br>
            <a:br>
              <a:rPr lang="tr-TR" dirty="0"/>
            </a:br>
            <a:r>
              <a:rPr lang="tr-TR" b="0" i="0" dirty="0">
                <a:solidFill>
                  <a:srgbClr val="000000"/>
                </a:solidFill>
                <a:effectLst/>
                <a:latin typeface="PT Serif" panose="020A0603040505020204" pitchFamily="18" charset="-94"/>
              </a:rPr>
              <a:t>Empati kurarak grupla uyum içinde </a:t>
            </a:r>
            <a:r>
              <a:rPr lang="tr-TR" b="0" i="0" dirty="0" err="1">
                <a:solidFill>
                  <a:srgbClr val="000000"/>
                </a:solidFill>
                <a:effectLst/>
                <a:latin typeface="PT Serif" panose="020A0603040505020204" pitchFamily="18" charset="-94"/>
              </a:rPr>
              <a:t>çalışma,kendini</a:t>
            </a:r>
            <a:r>
              <a:rPr lang="tr-TR" b="0" i="0" dirty="0">
                <a:solidFill>
                  <a:srgbClr val="000000"/>
                </a:solidFill>
                <a:effectLst/>
                <a:latin typeface="PT Serif" panose="020A0603040505020204" pitchFamily="18" charset="-94"/>
              </a:rPr>
              <a:t> ifade etme.</a:t>
            </a:r>
            <a:br>
              <a:rPr lang="tr-TR" dirty="0"/>
            </a:br>
            <a:br>
              <a:rPr lang="tr-TR" dirty="0"/>
            </a:br>
            <a:r>
              <a:rPr lang="tr-TR" b="1" i="0" dirty="0">
                <a:solidFill>
                  <a:srgbClr val="000000"/>
                </a:solidFill>
                <a:effectLst/>
                <a:latin typeface="PT Serif" panose="020A0603040505020204" pitchFamily="18" charset="-94"/>
              </a:rPr>
              <a:t>Problemi Tanımlama, Formüle Etme ve Çözme:</a:t>
            </a:r>
            <a:r>
              <a:rPr lang="tr-TR" b="0" i="0" dirty="0">
                <a:solidFill>
                  <a:srgbClr val="000000"/>
                </a:solidFill>
                <a:effectLst/>
                <a:latin typeface="PT Serif" panose="020A0603040505020204" pitchFamily="18" charset="-94"/>
              </a:rPr>
              <a:t> Problemleri belirleme, inceleme ve çözme yeteneği</a:t>
            </a:r>
            <a:br>
              <a:rPr lang="tr-TR" dirty="0"/>
            </a:br>
            <a:br>
              <a:rPr lang="tr-TR" dirty="0"/>
            </a:br>
            <a:r>
              <a:rPr lang="tr-TR" b="0" i="0" dirty="0">
                <a:solidFill>
                  <a:srgbClr val="000000"/>
                </a:solidFill>
                <a:effectLst/>
                <a:latin typeface="PT Serif" panose="020A0603040505020204" pitchFamily="18" charset="-94"/>
              </a:rPr>
              <a:t>Karşılaşılan sorunlarla grup ya da bireysel olarak çözüm yolları </a:t>
            </a:r>
            <a:r>
              <a:rPr lang="tr-TR" b="0" i="0" dirty="0" err="1">
                <a:solidFill>
                  <a:srgbClr val="000000"/>
                </a:solidFill>
                <a:effectLst/>
                <a:latin typeface="PT Serif" panose="020A0603040505020204" pitchFamily="18" charset="-94"/>
              </a:rPr>
              <a:t>geliştirme,gerektiğinde</a:t>
            </a:r>
            <a:r>
              <a:rPr lang="tr-TR" b="0" i="0" dirty="0">
                <a:solidFill>
                  <a:srgbClr val="000000"/>
                </a:solidFill>
                <a:effectLst/>
                <a:latin typeface="PT Serif" panose="020A0603040505020204" pitchFamily="18" charset="-94"/>
              </a:rPr>
              <a:t> yardım isteme.</a:t>
            </a:r>
            <a:br>
              <a:rPr lang="tr-TR" dirty="0"/>
            </a:br>
            <a:br>
              <a:rPr lang="tr-TR" dirty="0"/>
            </a:br>
            <a:r>
              <a:rPr lang="tr-TR" b="1" i="0" dirty="0">
                <a:solidFill>
                  <a:srgbClr val="000000"/>
                </a:solidFill>
                <a:effectLst/>
                <a:latin typeface="PT Serif" panose="020A0603040505020204" pitchFamily="18" charset="-94"/>
              </a:rPr>
              <a:t>Öz-Yönelim:</a:t>
            </a:r>
            <a:r>
              <a:rPr lang="tr-TR" b="0" i="0" dirty="0">
                <a:solidFill>
                  <a:srgbClr val="000000"/>
                </a:solidFill>
                <a:effectLst/>
                <a:latin typeface="PT Serif" panose="020A0603040505020204" pitchFamily="18" charset="-94"/>
              </a:rPr>
              <a:t> Kendi anlama ve öğrenme ihtiyaçlarını takip etme; uygun kaynakları belirleme; öğrenmeyi bir alandan bir başka alan aktarma</a:t>
            </a:r>
            <a:br>
              <a:rPr lang="tr-TR" dirty="0"/>
            </a:br>
            <a:br>
              <a:rPr lang="tr-TR" dirty="0"/>
            </a:br>
            <a:r>
              <a:rPr lang="tr-TR" b="0" i="0" dirty="0">
                <a:solidFill>
                  <a:srgbClr val="000000"/>
                </a:solidFill>
                <a:effectLst/>
                <a:latin typeface="PT Serif" panose="020A0603040505020204" pitchFamily="18" charset="-94"/>
              </a:rPr>
              <a:t>Bilgi birikimini günlük yaşamında kullanma.</a:t>
            </a:r>
            <a:br>
              <a:rPr lang="tr-TR" dirty="0"/>
            </a:br>
            <a:br>
              <a:rPr lang="tr-TR" dirty="0"/>
            </a:br>
            <a:r>
              <a:rPr lang="tr-TR" b="1" i="0" dirty="0">
                <a:solidFill>
                  <a:srgbClr val="000000"/>
                </a:solidFill>
                <a:effectLst/>
                <a:latin typeface="PT Serif" panose="020A0603040505020204" pitchFamily="18" charset="-94"/>
              </a:rPr>
              <a:t>Sosyal Sorumluluk:</a:t>
            </a:r>
            <a:r>
              <a:rPr lang="tr-TR" b="0" i="0" dirty="0">
                <a:solidFill>
                  <a:srgbClr val="000000"/>
                </a:solidFill>
                <a:effectLst/>
                <a:latin typeface="PT Serif" panose="020A0603040505020204" pitchFamily="18" charset="-94"/>
              </a:rPr>
              <a:t> Başkalarının ilgi ve haklarını akılda tutarak sorumlu davranma; kişisel, iş ve topluma açık alanlarda etik davranışlar sergileme</a:t>
            </a:r>
            <a:br>
              <a:rPr lang="tr-TR" dirty="0"/>
            </a:br>
            <a:br>
              <a:rPr lang="tr-TR" dirty="0"/>
            </a:br>
            <a:r>
              <a:rPr lang="tr-TR" b="0" i="0" dirty="0">
                <a:solidFill>
                  <a:srgbClr val="000000"/>
                </a:solidFill>
                <a:effectLst/>
                <a:latin typeface="PT Serif" panose="020A0603040505020204" pitchFamily="18" charset="-94"/>
              </a:rPr>
              <a:t>Kişilere saygılı olma ,haklarını gasp etmeme ve kendisi içinde aynı tavır takınılmasını isteme.</a:t>
            </a:r>
            <a:endParaRPr lang="tr-TR" dirty="0"/>
          </a:p>
        </p:txBody>
      </p:sp>
      <p:sp>
        <p:nvSpPr>
          <p:cNvPr id="4" name="Slayt Numarası Yer Tutucusu 3"/>
          <p:cNvSpPr>
            <a:spLocks noGrp="1"/>
          </p:cNvSpPr>
          <p:nvPr>
            <p:ph type="sldNum" sz="quarter" idx="5"/>
          </p:nvPr>
        </p:nvSpPr>
        <p:spPr/>
        <p:txBody>
          <a:bodyPr/>
          <a:lstStyle/>
          <a:p>
            <a:fld id="{D77174F5-6B6B-4796-81E6-D36ABF54A272}" type="slidenum">
              <a:rPr lang="tr-TR" smtClean="0"/>
              <a:t>10</a:t>
            </a:fld>
            <a:endParaRPr lang="tr-TR"/>
          </a:p>
        </p:txBody>
      </p:sp>
    </p:spTree>
    <p:extLst>
      <p:ext uri="{BB962C8B-B14F-4D97-AF65-F5344CB8AC3E}">
        <p14:creationId xmlns:p14="http://schemas.microsoft.com/office/powerpoint/2010/main" val="4021417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Alvin</a:t>
            </a:r>
            <a:r>
              <a:rPr lang="tr-TR" dirty="0"/>
              <a:t> </a:t>
            </a:r>
            <a:r>
              <a:rPr lang="tr-TR" dirty="0" err="1"/>
              <a:t>Toffler’ın</a:t>
            </a:r>
            <a:r>
              <a:rPr lang="tr-TR" dirty="0"/>
              <a:t> çerçevesini çizdiği gibi 21.yy’ın okuma yazma bilmeyenleri öğrenemeyenler, öğrendiklerini unutamayanlar ve yeniden öğrenemeyenler olacak öngörüsünün içinde yaşıyoruz. </a:t>
            </a:r>
          </a:p>
        </p:txBody>
      </p:sp>
      <p:sp>
        <p:nvSpPr>
          <p:cNvPr id="4" name="Slayt Numarası Yer Tutucusu 3"/>
          <p:cNvSpPr>
            <a:spLocks noGrp="1"/>
          </p:cNvSpPr>
          <p:nvPr>
            <p:ph type="sldNum" sz="quarter" idx="5"/>
          </p:nvPr>
        </p:nvSpPr>
        <p:spPr/>
        <p:txBody>
          <a:bodyPr/>
          <a:lstStyle/>
          <a:p>
            <a:fld id="{D77174F5-6B6B-4796-81E6-D36ABF54A272}" type="slidenum">
              <a:rPr lang="tr-TR" smtClean="0"/>
              <a:t>11</a:t>
            </a:fld>
            <a:endParaRPr lang="tr-TR"/>
          </a:p>
        </p:txBody>
      </p:sp>
    </p:spTree>
    <p:extLst>
      <p:ext uri="{BB962C8B-B14F-4D97-AF65-F5344CB8AC3E}">
        <p14:creationId xmlns:p14="http://schemas.microsoft.com/office/powerpoint/2010/main" val="3269050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p>
            <a:pPr>
              <a:defRPr/>
            </a:pPr>
            <a:endParaRPr lang="tr-TR"/>
          </a:p>
        </p:txBody>
      </p:sp>
      <p:sp>
        <p:nvSpPr>
          <p:cNvPr id="9" name="Slide Number Placeholder 8"/>
          <p:cNvSpPr>
            <a:spLocks noGrp="1"/>
          </p:cNvSpPr>
          <p:nvPr>
            <p:ph type="sldNum" sz="quarter" idx="12"/>
          </p:nvPr>
        </p:nvSpPr>
        <p:spPr/>
        <p:txBody>
          <a:bodyPr/>
          <a:lstStyle/>
          <a:p>
            <a:pPr>
              <a:defRPr/>
            </a:pPr>
            <a:fld id="{187E8975-E7F3-45FC-84F7-BD0281DEEE88}" type="slidenum">
              <a:rPr lang="tr-TR" smtClean="0"/>
              <a:pPr>
                <a:defRPr/>
              </a:pPr>
              <a:t>‹#›</a:t>
            </a:fld>
            <a:endParaRPr lang="tr-TR"/>
          </a:p>
        </p:txBody>
      </p:sp>
    </p:spTree>
    <p:extLst>
      <p:ext uri="{BB962C8B-B14F-4D97-AF65-F5344CB8AC3E}">
        <p14:creationId xmlns:p14="http://schemas.microsoft.com/office/powerpoint/2010/main" val="2948882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FECEF3E4-3B30-471C-9C0E-181EA087E1A3}" type="slidenum">
              <a:rPr lang="tr-TR" smtClean="0"/>
              <a:pPr>
                <a:defRPr/>
              </a:pPr>
              <a:t>‹#›</a:t>
            </a:fld>
            <a:endParaRPr lang="tr-TR"/>
          </a:p>
        </p:txBody>
      </p:sp>
    </p:spTree>
    <p:extLst>
      <p:ext uri="{BB962C8B-B14F-4D97-AF65-F5344CB8AC3E}">
        <p14:creationId xmlns:p14="http://schemas.microsoft.com/office/powerpoint/2010/main" val="546011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FECEF3E4-3B30-471C-9C0E-181EA087E1A3}" type="slidenum">
              <a:rPr lang="tr-TR" smtClean="0"/>
              <a:pPr>
                <a:defRPr/>
              </a:pPr>
              <a:t>‹#›</a:t>
            </a:fld>
            <a:endParaRPr lang="tr-TR"/>
          </a:p>
        </p:txBody>
      </p:sp>
    </p:spTree>
    <p:extLst>
      <p:ext uri="{BB962C8B-B14F-4D97-AF65-F5344CB8AC3E}">
        <p14:creationId xmlns:p14="http://schemas.microsoft.com/office/powerpoint/2010/main" val="3329320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FECEF3E4-3B30-471C-9C0E-181EA087E1A3}" type="slidenum">
              <a:rPr lang="tr-TR" smtClean="0"/>
              <a:pPr>
                <a:defRPr/>
              </a:pPr>
              <a:t>‹#›</a:t>
            </a:fld>
            <a:endParaRPr lang="tr-TR"/>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8381205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FECEF3E4-3B30-471C-9C0E-181EA087E1A3}" type="slidenum">
              <a:rPr lang="tr-TR" smtClean="0"/>
              <a:pPr>
                <a:defRPr/>
              </a:pPr>
              <a:t>‹#›</a:t>
            </a:fld>
            <a:endParaRPr lang="tr-TR"/>
          </a:p>
        </p:txBody>
      </p:sp>
    </p:spTree>
    <p:extLst>
      <p:ext uri="{BB962C8B-B14F-4D97-AF65-F5344CB8AC3E}">
        <p14:creationId xmlns:p14="http://schemas.microsoft.com/office/powerpoint/2010/main" val="1794657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düzenlemek için tıklayın</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tr-TR"/>
              <a:t>Asıl metin stillerini düzenlemek için tıklayın</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düzenlemek için tıklayın</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tr-TR"/>
              <a:t>Asıl metin stillerini düzenlemek için tıklayın</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pPr>
              <a:defRPr/>
            </a:pPr>
            <a:endParaRPr lang="tr-TR"/>
          </a:p>
        </p:txBody>
      </p:sp>
      <p:sp>
        <p:nvSpPr>
          <p:cNvPr id="4" name="Footer Placeholder 3"/>
          <p:cNvSpPr>
            <a:spLocks noGrp="1"/>
          </p:cNvSpPr>
          <p:nvPr>
            <p:ph type="ftr" sz="quarter" idx="11"/>
          </p:nvPr>
        </p:nvSpPr>
        <p:spPr/>
        <p:txBody>
          <a:bodyPr/>
          <a:lstStyle/>
          <a:p>
            <a:pPr>
              <a:defRPr/>
            </a:pPr>
            <a:endParaRPr lang="tr-TR"/>
          </a:p>
        </p:txBody>
      </p:sp>
      <p:sp>
        <p:nvSpPr>
          <p:cNvPr id="5" name="Slide Number Placeholder 4"/>
          <p:cNvSpPr>
            <a:spLocks noGrp="1"/>
          </p:cNvSpPr>
          <p:nvPr>
            <p:ph type="sldNum" sz="quarter" idx="12"/>
          </p:nvPr>
        </p:nvSpPr>
        <p:spPr/>
        <p:txBody>
          <a:bodyPr/>
          <a:lstStyle/>
          <a:p>
            <a:pPr>
              <a:defRPr/>
            </a:pPr>
            <a:fld id="{FECEF3E4-3B30-471C-9C0E-181EA087E1A3}" type="slidenum">
              <a:rPr lang="tr-TR" smtClean="0"/>
              <a:pPr>
                <a:defRPr/>
              </a:pPr>
              <a:t>‹#›</a:t>
            </a:fld>
            <a:endParaRPr lang="tr-TR"/>
          </a:p>
        </p:txBody>
      </p:sp>
    </p:spTree>
    <p:extLst>
      <p:ext uri="{BB962C8B-B14F-4D97-AF65-F5344CB8AC3E}">
        <p14:creationId xmlns:p14="http://schemas.microsoft.com/office/powerpoint/2010/main" val="15345206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a:t>Resim eklemek için simgeye tıklayın</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düzenlemek için tıklayın</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a:t>Resim eklemek için simgeye tıklayın</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düzenlemek için tıklayın</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a:t>Resim eklemek için simgeye tıklayın</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pPr>
              <a:defRPr/>
            </a:pPr>
            <a:endParaRPr lang="tr-TR"/>
          </a:p>
        </p:txBody>
      </p:sp>
      <p:sp>
        <p:nvSpPr>
          <p:cNvPr id="4" name="Footer Placeholder 3"/>
          <p:cNvSpPr>
            <a:spLocks noGrp="1"/>
          </p:cNvSpPr>
          <p:nvPr>
            <p:ph type="ftr" sz="quarter" idx="11"/>
          </p:nvPr>
        </p:nvSpPr>
        <p:spPr/>
        <p:txBody>
          <a:bodyPr/>
          <a:lstStyle/>
          <a:p>
            <a:pPr>
              <a:defRPr/>
            </a:pPr>
            <a:endParaRPr lang="tr-TR"/>
          </a:p>
        </p:txBody>
      </p:sp>
      <p:sp>
        <p:nvSpPr>
          <p:cNvPr id="5" name="Slide Number Placeholder 4"/>
          <p:cNvSpPr>
            <a:spLocks noGrp="1"/>
          </p:cNvSpPr>
          <p:nvPr>
            <p:ph type="sldNum" sz="quarter" idx="12"/>
          </p:nvPr>
        </p:nvSpPr>
        <p:spPr/>
        <p:txBody>
          <a:bodyPr/>
          <a:lstStyle/>
          <a:p>
            <a:pPr>
              <a:defRPr/>
            </a:pPr>
            <a:fld id="{FECEF3E4-3B30-471C-9C0E-181EA087E1A3}" type="slidenum">
              <a:rPr lang="tr-TR" smtClean="0"/>
              <a:pPr>
                <a:defRPr/>
              </a:pPr>
              <a:t>‹#›</a:t>
            </a:fld>
            <a:endParaRPr lang="tr-TR"/>
          </a:p>
        </p:txBody>
      </p:sp>
    </p:spTree>
    <p:extLst>
      <p:ext uri="{BB962C8B-B14F-4D97-AF65-F5344CB8AC3E}">
        <p14:creationId xmlns:p14="http://schemas.microsoft.com/office/powerpoint/2010/main" val="3296017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FECEF3E4-3B30-471C-9C0E-181EA087E1A3}" type="slidenum">
              <a:rPr lang="tr-TR" smtClean="0"/>
              <a:pPr>
                <a:defRPr/>
              </a:pPr>
              <a:t>‹#›</a:t>
            </a:fld>
            <a:endParaRPr lang="tr-TR"/>
          </a:p>
        </p:txBody>
      </p:sp>
    </p:spTree>
    <p:extLst>
      <p:ext uri="{BB962C8B-B14F-4D97-AF65-F5344CB8AC3E}">
        <p14:creationId xmlns:p14="http://schemas.microsoft.com/office/powerpoint/2010/main" val="4681948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95F62E5B-EAA7-470B-91F9-9C3B34632FFD}" type="slidenum">
              <a:rPr lang="tr-TR" smtClean="0"/>
              <a:pPr>
                <a:defRPr/>
              </a:pPr>
              <a:t>‹#›</a:t>
            </a:fld>
            <a:endParaRPr lang="tr-TR"/>
          </a:p>
        </p:txBody>
      </p:sp>
    </p:spTree>
    <p:extLst>
      <p:ext uri="{BB962C8B-B14F-4D97-AF65-F5344CB8AC3E}">
        <p14:creationId xmlns:p14="http://schemas.microsoft.com/office/powerpoint/2010/main" val="11419132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874784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66298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27E30D7D-9726-44EA-90E8-68329633B4F4}" type="slidenum">
              <a:rPr lang="tr-TR" smtClean="0"/>
              <a:pPr>
                <a:defRPr/>
              </a:pPr>
              <a:t>‹#›</a:t>
            </a:fld>
            <a:endParaRPr lang="tr-TR"/>
          </a:p>
        </p:txBody>
      </p:sp>
    </p:spTree>
    <p:extLst>
      <p:ext uri="{BB962C8B-B14F-4D97-AF65-F5344CB8AC3E}">
        <p14:creationId xmlns:p14="http://schemas.microsoft.com/office/powerpoint/2010/main" val="1690990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457200" y="1577340"/>
            <a:ext cx="397764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43383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671784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70516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tr-TR"/>
              <a:t>Asıl başlık stilini düzenlemek için tıklayın</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FECEF3E4-3B30-471C-9C0E-181EA087E1A3}" type="slidenum">
              <a:rPr lang="tr-TR" smtClean="0"/>
              <a:pPr>
                <a:defRPr/>
              </a:pPr>
              <a:t>‹#›</a:t>
            </a:fld>
            <a:endParaRPr lang="tr-TR"/>
          </a:p>
        </p:txBody>
      </p:sp>
    </p:spTree>
    <p:extLst>
      <p:ext uri="{BB962C8B-B14F-4D97-AF65-F5344CB8AC3E}">
        <p14:creationId xmlns:p14="http://schemas.microsoft.com/office/powerpoint/2010/main" val="3818803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660CF54B-24A6-4828-84EF-BE84473AFB9E}" type="slidenum">
              <a:rPr lang="tr-TR" smtClean="0"/>
              <a:pPr>
                <a:defRPr/>
              </a:pPr>
              <a:t>‹#›</a:t>
            </a:fld>
            <a:endParaRPr lang="tr-TR"/>
          </a:p>
        </p:txBody>
      </p:sp>
    </p:spTree>
    <p:extLst>
      <p:ext uri="{BB962C8B-B14F-4D97-AF65-F5344CB8AC3E}">
        <p14:creationId xmlns:p14="http://schemas.microsoft.com/office/powerpoint/2010/main" val="1551800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4" name="Content Placeholder 3"/>
          <p:cNvSpPr>
            <a:spLocks noGrp="1"/>
          </p:cNvSpPr>
          <p:nvPr>
            <p:ph sz="half" idx="2"/>
          </p:nvPr>
        </p:nvSpPr>
        <p:spPr>
          <a:xfrm>
            <a:off x="840000" y="2505075"/>
            <a:ext cx="3768912"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tr-TR"/>
              <a:t>Asıl metin stillerini düzenlemek için tıklayın</a:t>
            </a:r>
          </a:p>
        </p:txBody>
      </p:sp>
      <p:sp>
        <p:nvSpPr>
          <p:cNvPr id="6" name="Content Placeholder 5"/>
          <p:cNvSpPr>
            <a:spLocks noGrp="1"/>
          </p:cNvSpPr>
          <p:nvPr>
            <p:ph sz="quarter" idx="4"/>
          </p:nvPr>
        </p:nvSpPr>
        <p:spPr>
          <a:xfrm>
            <a:off x="4739880" y="2505075"/>
            <a:ext cx="377666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p>
            <a:pPr>
              <a:defRPr/>
            </a:pPr>
            <a:endParaRPr lang="tr-TR"/>
          </a:p>
        </p:txBody>
      </p:sp>
      <p:sp>
        <p:nvSpPr>
          <p:cNvPr id="9" name="Slide Number Placeholder 8"/>
          <p:cNvSpPr>
            <a:spLocks noGrp="1"/>
          </p:cNvSpPr>
          <p:nvPr>
            <p:ph type="sldNum" sz="quarter" idx="12"/>
          </p:nvPr>
        </p:nvSpPr>
        <p:spPr/>
        <p:txBody>
          <a:bodyPr/>
          <a:lstStyle/>
          <a:p>
            <a:pPr>
              <a:defRPr/>
            </a:pPr>
            <a:fld id="{229B314B-FE6B-423E-A922-4EAB90B1AA88}" type="slidenum">
              <a:rPr lang="tr-TR" smtClean="0"/>
              <a:pPr>
                <a:defRPr/>
              </a:pPr>
              <a:t>‹#›</a:t>
            </a:fld>
            <a:endParaRPr lang="tr-TR"/>
          </a:p>
        </p:txBody>
      </p:sp>
    </p:spTree>
    <p:extLst>
      <p:ext uri="{BB962C8B-B14F-4D97-AF65-F5344CB8AC3E}">
        <p14:creationId xmlns:p14="http://schemas.microsoft.com/office/powerpoint/2010/main" val="1429013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pPr>
              <a:defRPr/>
            </a:pPr>
            <a:endParaRPr lang="tr-TR"/>
          </a:p>
        </p:txBody>
      </p:sp>
      <p:sp>
        <p:nvSpPr>
          <p:cNvPr id="4" name="Footer Placeholder 3"/>
          <p:cNvSpPr>
            <a:spLocks noGrp="1"/>
          </p:cNvSpPr>
          <p:nvPr>
            <p:ph type="ftr" sz="quarter" idx="11"/>
          </p:nvPr>
        </p:nvSpPr>
        <p:spPr/>
        <p:txBody>
          <a:bodyPr/>
          <a:lstStyle/>
          <a:p>
            <a:pPr>
              <a:defRPr/>
            </a:pPr>
            <a:endParaRPr lang="tr-TR"/>
          </a:p>
        </p:txBody>
      </p:sp>
      <p:sp>
        <p:nvSpPr>
          <p:cNvPr id="5" name="Slide Number Placeholder 4"/>
          <p:cNvSpPr>
            <a:spLocks noGrp="1"/>
          </p:cNvSpPr>
          <p:nvPr>
            <p:ph type="sldNum" sz="quarter" idx="12"/>
          </p:nvPr>
        </p:nvSpPr>
        <p:spPr/>
        <p:txBody>
          <a:bodyPr/>
          <a:lstStyle/>
          <a:p>
            <a:pPr>
              <a:defRPr/>
            </a:pPr>
            <a:fld id="{66302D4E-6FC5-48CB-B4B7-038DFB311BB8}" type="slidenum">
              <a:rPr lang="tr-TR" smtClean="0"/>
              <a:pPr>
                <a:defRPr/>
              </a:pPr>
              <a:t>‹#›</a:t>
            </a:fld>
            <a:endParaRPr lang="tr-TR"/>
          </a:p>
        </p:txBody>
      </p:sp>
    </p:spTree>
    <p:extLst>
      <p:ext uri="{BB962C8B-B14F-4D97-AF65-F5344CB8AC3E}">
        <p14:creationId xmlns:p14="http://schemas.microsoft.com/office/powerpoint/2010/main" val="2803001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tr-TR"/>
          </a:p>
        </p:txBody>
      </p:sp>
      <p:sp>
        <p:nvSpPr>
          <p:cNvPr id="3" name="Footer Placeholder 2"/>
          <p:cNvSpPr>
            <a:spLocks noGrp="1"/>
          </p:cNvSpPr>
          <p:nvPr>
            <p:ph type="ftr" sz="quarter" idx="11"/>
          </p:nvPr>
        </p:nvSpPr>
        <p:spPr/>
        <p:txBody>
          <a:bodyPr/>
          <a:lstStyle/>
          <a:p>
            <a:pPr>
              <a:defRPr/>
            </a:pPr>
            <a:endParaRPr lang="tr-TR"/>
          </a:p>
        </p:txBody>
      </p:sp>
      <p:sp>
        <p:nvSpPr>
          <p:cNvPr id="4" name="Slide Number Placeholder 3"/>
          <p:cNvSpPr>
            <a:spLocks noGrp="1"/>
          </p:cNvSpPr>
          <p:nvPr>
            <p:ph type="sldNum" sz="quarter" idx="12"/>
          </p:nvPr>
        </p:nvSpPr>
        <p:spPr/>
        <p:txBody>
          <a:bodyPr/>
          <a:lstStyle/>
          <a:p>
            <a:pPr>
              <a:defRPr/>
            </a:pPr>
            <a:fld id="{5223C9E0-07BF-42CF-B48D-1145C37939F5}" type="slidenum">
              <a:rPr lang="tr-TR" smtClean="0"/>
              <a:pPr>
                <a:defRPr/>
              </a:pPr>
              <a:t>‹#›</a:t>
            </a:fld>
            <a:endParaRPr lang="tr-TR"/>
          </a:p>
        </p:txBody>
      </p:sp>
    </p:spTree>
    <p:extLst>
      <p:ext uri="{BB962C8B-B14F-4D97-AF65-F5344CB8AC3E}">
        <p14:creationId xmlns:p14="http://schemas.microsoft.com/office/powerpoint/2010/main" val="2256530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6CA9114A-ECE8-4509-ADB2-0E8EBB758412}" type="slidenum">
              <a:rPr lang="tr-TR" smtClean="0"/>
              <a:pPr>
                <a:defRPr/>
              </a:pPr>
              <a:t>‹#›</a:t>
            </a:fld>
            <a:endParaRPr lang="tr-TR"/>
          </a:p>
        </p:txBody>
      </p:sp>
    </p:spTree>
    <p:extLst>
      <p:ext uri="{BB962C8B-B14F-4D97-AF65-F5344CB8AC3E}">
        <p14:creationId xmlns:p14="http://schemas.microsoft.com/office/powerpoint/2010/main" val="2079170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91133E4E-C9F2-4FAD-AF33-79E0EA53661D}" type="slidenum">
              <a:rPr lang="tr-TR" smtClean="0"/>
              <a:pPr>
                <a:defRPr/>
              </a:pPr>
              <a:t>‹#›</a:t>
            </a:fld>
            <a:endParaRPr lang="tr-TR"/>
          </a:p>
        </p:txBody>
      </p:sp>
    </p:spTree>
    <p:extLst>
      <p:ext uri="{BB962C8B-B14F-4D97-AF65-F5344CB8AC3E}">
        <p14:creationId xmlns:p14="http://schemas.microsoft.com/office/powerpoint/2010/main" val="2282236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2.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a:defRPr/>
            </a:pPr>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a:defRPr/>
            </a:pPr>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a:defRPr/>
            </a:pPr>
            <a:fld id="{FECEF3E4-3B30-471C-9C0E-181EA087E1A3}" type="slidenum">
              <a:rPr lang="tr-TR" smtClean="0"/>
              <a:pPr>
                <a:defRPr/>
              </a:pPr>
              <a:t>‹#›</a:t>
            </a:fld>
            <a:endParaRPr lang="tr-TR"/>
          </a:p>
        </p:txBody>
      </p:sp>
    </p:spTree>
    <p:extLst>
      <p:ext uri="{BB962C8B-B14F-4D97-AF65-F5344CB8AC3E}">
        <p14:creationId xmlns:p14="http://schemas.microsoft.com/office/powerpoint/2010/main" val="3079276899"/>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57200" y="274320"/>
            <a:ext cx="82296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457200" y="1577340"/>
            <a:ext cx="82296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108960" y="6377940"/>
            <a:ext cx="292608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9/12/2024</a:t>
            </a:fld>
            <a:endParaRPr lang="en-US"/>
          </a:p>
        </p:txBody>
      </p:sp>
      <p:sp>
        <p:nvSpPr>
          <p:cNvPr id="6" name="Holder 6"/>
          <p:cNvSpPr>
            <a:spLocks noGrp="1"/>
          </p:cNvSpPr>
          <p:nvPr>
            <p:ph type="sldNum" sz="quarter" idx="7"/>
          </p:nvPr>
        </p:nvSpPr>
        <p:spPr>
          <a:xfrm>
            <a:off x="6583680" y="6377940"/>
            <a:ext cx="210312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76694621"/>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Lst>
  <p:txStyles>
    <p:titleStyle>
      <a:lvl1pPr>
        <a:defRPr>
          <a:latin typeface="+mj-lt"/>
          <a:ea typeface="+mj-ea"/>
          <a:cs typeface="+mj-cs"/>
        </a:defRPr>
      </a:lvl1pPr>
    </p:titleStyle>
    <p:bodyStyle>
      <a:lvl1pPr marL="0">
        <a:defRPr>
          <a:latin typeface="+mn-lt"/>
          <a:ea typeface="+mn-ea"/>
          <a:cs typeface="+mn-cs"/>
        </a:defRPr>
      </a:lvl1pPr>
      <a:lvl2pPr marL="343266">
        <a:defRPr>
          <a:latin typeface="+mn-lt"/>
          <a:ea typeface="+mn-ea"/>
          <a:cs typeface="+mn-cs"/>
        </a:defRPr>
      </a:lvl2pPr>
      <a:lvl3pPr marL="686532">
        <a:defRPr>
          <a:latin typeface="+mn-lt"/>
          <a:ea typeface="+mn-ea"/>
          <a:cs typeface="+mn-cs"/>
        </a:defRPr>
      </a:lvl3pPr>
      <a:lvl4pPr marL="1029797">
        <a:defRPr>
          <a:latin typeface="+mn-lt"/>
          <a:ea typeface="+mn-ea"/>
          <a:cs typeface="+mn-cs"/>
        </a:defRPr>
      </a:lvl4pPr>
      <a:lvl5pPr marL="1373063">
        <a:defRPr>
          <a:latin typeface="+mn-lt"/>
          <a:ea typeface="+mn-ea"/>
          <a:cs typeface="+mn-cs"/>
        </a:defRPr>
      </a:lvl5pPr>
      <a:lvl6pPr marL="1716329">
        <a:defRPr>
          <a:latin typeface="+mn-lt"/>
          <a:ea typeface="+mn-ea"/>
          <a:cs typeface="+mn-cs"/>
        </a:defRPr>
      </a:lvl6pPr>
      <a:lvl7pPr marL="2059595">
        <a:defRPr>
          <a:latin typeface="+mn-lt"/>
          <a:ea typeface="+mn-ea"/>
          <a:cs typeface="+mn-cs"/>
        </a:defRPr>
      </a:lvl7pPr>
      <a:lvl8pPr marL="2402860">
        <a:defRPr>
          <a:latin typeface="+mn-lt"/>
          <a:ea typeface="+mn-ea"/>
          <a:cs typeface="+mn-cs"/>
        </a:defRPr>
      </a:lvl8pPr>
      <a:lvl9pPr marL="2746126">
        <a:defRPr>
          <a:latin typeface="+mn-lt"/>
          <a:ea typeface="+mn-ea"/>
          <a:cs typeface="+mn-cs"/>
        </a:defRPr>
      </a:lvl9pPr>
    </p:bodyStyle>
    <p:otherStyle>
      <a:lvl1pPr marL="0">
        <a:defRPr>
          <a:latin typeface="+mn-lt"/>
          <a:ea typeface="+mn-ea"/>
          <a:cs typeface="+mn-cs"/>
        </a:defRPr>
      </a:lvl1pPr>
      <a:lvl2pPr marL="343266">
        <a:defRPr>
          <a:latin typeface="+mn-lt"/>
          <a:ea typeface="+mn-ea"/>
          <a:cs typeface="+mn-cs"/>
        </a:defRPr>
      </a:lvl2pPr>
      <a:lvl3pPr marL="686532">
        <a:defRPr>
          <a:latin typeface="+mn-lt"/>
          <a:ea typeface="+mn-ea"/>
          <a:cs typeface="+mn-cs"/>
        </a:defRPr>
      </a:lvl3pPr>
      <a:lvl4pPr marL="1029797">
        <a:defRPr>
          <a:latin typeface="+mn-lt"/>
          <a:ea typeface="+mn-ea"/>
          <a:cs typeface="+mn-cs"/>
        </a:defRPr>
      </a:lvl4pPr>
      <a:lvl5pPr marL="1373063">
        <a:defRPr>
          <a:latin typeface="+mn-lt"/>
          <a:ea typeface="+mn-ea"/>
          <a:cs typeface="+mn-cs"/>
        </a:defRPr>
      </a:lvl5pPr>
      <a:lvl6pPr marL="1716329">
        <a:defRPr>
          <a:latin typeface="+mn-lt"/>
          <a:ea typeface="+mn-ea"/>
          <a:cs typeface="+mn-cs"/>
        </a:defRPr>
      </a:lvl6pPr>
      <a:lvl7pPr marL="2059595">
        <a:defRPr>
          <a:latin typeface="+mn-lt"/>
          <a:ea typeface="+mn-ea"/>
          <a:cs typeface="+mn-cs"/>
        </a:defRPr>
      </a:lvl7pPr>
      <a:lvl8pPr marL="2402860">
        <a:defRPr>
          <a:latin typeface="+mn-lt"/>
          <a:ea typeface="+mn-ea"/>
          <a:cs typeface="+mn-cs"/>
        </a:defRPr>
      </a:lvl8pPr>
      <a:lvl9pPr marL="274612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143000" y="4293096"/>
            <a:ext cx="6858000" cy="1641490"/>
          </a:xfrm>
        </p:spPr>
        <p:txBody>
          <a:bodyPr vert="horz" wrap="none" lIns="91440" tIns="45720" rIns="91440" bIns="45720" rtlCol="0" anchor="t">
            <a:normAutofit/>
          </a:bodyPr>
          <a:lstStyle/>
          <a:p>
            <a:pPr algn="ctr" defTabSz="914400"/>
            <a:r>
              <a:rPr lang="en-US" altLang="tr-TR" sz="36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Amasis MT Pro Black" panose="02040A04050005020304" pitchFamily="18" charset="-94"/>
              </a:rPr>
              <a:t>21. YY. YETKİNLİK TEMELLİ PROGRAM</a:t>
            </a:r>
            <a:br>
              <a:rPr lang="en-US" altLang="tr-TR" sz="36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Amasis MT Pro Black" panose="02040A04050005020304" pitchFamily="18" charset="-94"/>
              </a:rPr>
            </a:br>
            <a:endParaRPr lang="en-US" altLang="tr-TR" sz="36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Amasis MT Pro Black" panose="02040A04050005020304" pitchFamily="18" charset="-94"/>
            </a:endParaRPr>
          </a:p>
        </p:txBody>
      </p:sp>
      <p:pic>
        <p:nvPicPr>
          <p:cNvPr id="5" name="Resim 4" descr="çocukların yaptığı resimler, çizim, çizgi film, sanat içeren bir resim&#10;&#10;Açıklama otomatik olarak oluşturuldu">
            <a:extLst>
              <a:ext uri="{FF2B5EF4-FFF2-40B4-BE49-F238E27FC236}">
                <a16:creationId xmlns:a16="http://schemas.microsoft.com/office/drawing/2014/main" id="{1AD015B0-D0CA-A5A6-E65F-6C82CA3DB554}"/>
              </a:ext>
            </a:extLst>
          </p:cNvPr>
          <p:cNvPicPr>
            <a:picLocks noChangeAspect="1"/>
          </p:cNvPicPr>
          <p:nvPr/>
        </p:nvPicPr>
        <p:blipFill rotWithShape="1">
          <a:blip r:embed="rId4">
            <a:extLst>
              <a:ext uri="{28A0092B-C50C-407E-A947-70E740481C1C}">
                <a14:useLocalDpi xmlns:a14="http://schemas.microsoft.com/office/drawing/2010/main" val="0"/>
              </a:ext>
            </a:extLst>
          </a:blip>
          <a:srcRect b="29937"/>
          <a:stretch/>
        </p:blipFill>
        <p:spPr>
          <a:xfrm>
            <a:off x="20" y="10"/>
            <a:ext cx="9143980" cy="344353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4098"/>
                                        </p:tgtEl>
                                        <p:attrNameLst>
                                          <p:attrName>style.visibility</p:attrName>
                                        </p:attrNameLst>
                                      </p:cBhvr>
                                      <p:to>
                                        <p:strVal val="visible"/>
                                      </p:to>
                                    </p:set>
                                    <p:animEffect transition="in" filter="fade">
                                      <p:cBhvr>
                                        <p:cTn id="7" dur="7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Resim 4" descr="metin, el yazısı, Post-it notu, sabit, değişmeyen, muayyen içeren bir resim&#10;&#10;Açıklama otomatik olarak oluşturuldu">
            <a:extLst>
              <a:ext uri="{FF2B5EF4-FFF2-40B4-BE49-F238E27FC236}">
                <a16:creationId xmlns:a16="http://schemas.microsoft.com/office/drawing/2014/main" id="{9D9FEFD3-D592-2DA2-4A47-2C07BEFB75AC}"/>
              </a:ext>
            </a:extLst>
          </p:cNvPr>
          <p:cNvPicPr>
            <a:picLocks noChangeAspect="1"/>
          </p:cNvPicPr>
          <p:nvPr/>
        </p:nvPicPr>
        <p:blipFill rotWithShape="1">
          <a:blip r:embed="rId4">
            <a:alphaModFix amt="12000"/>
            <a:grayscl/>
            <a:extLst>
              <a:ext uri="{28A0092B-C50C-407E-A947-70E740481C1C}">
                <a14:useLocalDpi xmlns:a14="http://schemas.microsoft.com/office/drawing/2010/main" val="0"/>
              </a:ext>
            </a:extLst>
          </a:blip>
          <a:srcRect t="2089" b="9848"/>
          <a:stretch/>
        </p:blipFill>
        <p:spPr>
          <a:xfrm>
            <a:off x="20" y="1"/>
            <a:ext cx="9143980" cy="5938683"/>
          </a:xfrm>
          <a:prstGeom prst="rect">
            <a:avLst/>
          </a:prstGeom>
          <a:effectLst>
            <a:reflection blurRad="38100" stA="55000" endPos="15000" dir="5400000" sy="-100000" algn="bl" rotWithShape="0"/>
          </a:effectLst>
        </p:spPr>
      </p:pic>
      <p:sp>
        <p:nvSpPr>
          <p:cNvPr id="2" name="Başlık 1">
            <a:extLst>
              <a:ext uri="{FF2B5EF4-FFF2-40B4-BE49-F238E27FC236}">
                <a16:creationId xmlns:a16="http://schemas.microsoft.com/office/drawing/2014/main" id="{9429629F-4329-98F0-8E0A-30BCA4B4927A}"/>
              </a:ext>
            </a:extLst>
          </p:cNvPr>
          <p:cNvSpPr>
            <a:spLocks noGrp="1"/>
          </p:cNvSpPr>
          <p:nvPr>
            <p:ph type="title"/>
          </p:nvPr>
        </p:nvSpPr>
        <p:spPr>
          <a:xfrm>
            <a:off x="628650" y="365125"/>
            <a:ext cx="7886700" cy="1325563"/>
          </a:xfrm>
        </p:spPr>
        <p:txBody>
          <a:bodyPr>
            <a:normAutofit/>
          </a:bodyPr>
          <a:lstStyle/>
          <a:p>
            <a:r>
              <a:rPr lang="en-US" b="0" i="0">
                <a:effectLst/>
                <a:latin typeface="PT Serif" panose="020F0502020204030204" pitchFamily="18" charset="-94"/>
              </a:rPr>
              <a:t>Partnership for 21st Century Skill</a:t>
            </a:r>
            <a:r>
              <a:rPr lang="tr-TR" b="0" i="0">
                <a:effectLst/>
                <a:latin typeface="PT Serif" panose="020F0502020204030204" pitchFamily="18" charset="-94"/>
              </a:rPr>
              <a:t>s</a:t>
            </a:r>
            <a:endParaRPr lang="tr-TR"/>
          </a:p>
        </p:txBody>
      </p:sp>
      <p:sp>
        <p:nvSpPr>
          <p:cNvPr id="3" name="İçerik Yer Tutucusu 2">
            <a:extLst>
              <a:ext uri="{FF2B5EF4-FFF2-40B4-BE49-F238E27FC236}">
                <a16:creationId xmlns:a16="http://schemas.microsoft.com/office/drawing/2014/main" id="{68263F42-7C5C-BDDF-C192-885A1514A0B0}"/>
              </a:ext>
            </a:extLst>
          </p:cNvPr>
          <p:cNvSpPr>
            <a:spLocks noGrp="1"/>
          </p:cNvSpPr>
          <p:nvPr>
            <p:ph idx="1"/>
          </p:nvPr>
        </p:nvSpPr>
        <p:spPr>
          <a:xfrm>
            <a:off x="840000" y="1825625"/>
            <a:ext cx="7675350" cy="4351338"/>
          </a:xfrm>
        </p:spPr>
        <p:txBody>
          <a:bodyPr>
            <a:normAutofit/>
          </a:bodyPr>
          <a:lstStyle/>
          <a:p>
            <a:r>
              <a:rPr lang="tr-TR" i="0">
                <a:effectLst/>
                <a:latin typeface="PT Serif" panose="020A0603040505020204" pitchFamily="18" charset="-94"/>
              </a:rPr>
              <a:t>Sorumluluk ve Uyarlanabilirlik</a:t>
            </a:r>
          </a:p>
          <a:p>
            <a:r>
              <a:rPr lang="tr-TR" i="0">
                <a:effectLst/>
                <a:latin typeface="PT Serif" panose="020A0603040505020204" pitchFamily="18" charset="-94"/>
              </a:rPr>
              <a:t>İletişim Beceriler</a:t>
            </a:r>
            <a:r>
              <a:rPr lang="tr-TR">
                <a:latin typeface="PT Serif" panose="020A0603040505020204" pitchFamily="18" charset="-94"/>
              </a:rPr>
              <a:t>i</a:t>
            </a:r>
          </a:p>
          <a:p>
            <a:r>
              <a:rPr lang="tr-TR" i="0">
                <a:effectLst/>
                <a:latin typeface="PT Serif" panose="020A0603040505020204" pitchFamily="18" charset="-94"/>
              </a:rPr>
              <a:t>Yaratıcılık ve Entelektüel Merak</a:t>
            </a:r>
          </a:p>
          <a:p>
            <a:r>
              <a:rPr lang="tr-TR" i="0">
                <a:effectLst/>
                <a:latin typeface="PT Serif" panose="020A0603040505020204" pitchFamily="18" charset="-94"/>
              </a:rPr>
              <a:t>Eleştirel Düşünme ve Sistemleri Düşünme</a:t>
            </a:r>
            <a:endParaRPr lang="tr-TR">
              <a:latin typeface="PT Serif" panose="020A0603040505020204" pitchFamily="18" charset="-94"/>
            </a:endParaRPr>
          </a:p>
          <a:p>
            <a:r>
              <a:rPr lang="tr-TR" i="0">
                <a:effectLst/>
                <a:latin typeface="PT Serif" panose="020A0603040505020204" pitchFamily="18" charset="-94"/>
              </a:rPr>
              <a:t>Bilgi ve Medya Okur Yazarlığı Becerileri</a:t>
            </a:r>
          </a:p>
          <a:p>
            <a:r>
              <a:rPr lang="tr-TR" i="0">
                <a:effectLst/>
                <a:latin typeface="PT Serif" panose="020A0603040505020204" pitchFamily="18" charset="-94"/>
              </a:rPr>
              <a:t>Kişilerarası ve İşbirliği Becerileri</a:t>
            </a:r>
            <a:endParaRPr lang="tr-TR">
              <a:latin typeface="PT Serif" panose="020A0603040505020204" pitchFamily="18" charset="-94"/>
            </a:endParaRPr>
          </a:p>
          <a:p>
            <a:r>
              <a:rPr lang="tr-TR" i="0">
                <a:effectLst/>
                <a:latin typeface="PT Serif" panose="020A0603040505020204" pitchFamily="18" charset="-94"/>
              </a:rPr>
              <a:t>Problemi Tanımlama, Formüle Etme ve Çözme</a:t>
            </a:r>
          </a:p>
          <a:p>
            <a:r>
              <a:rPr lang="tr-TR" i="0">
                <a:effectLst/>
                <a:latin typeface="PT Serif" panose="020A0603040505020204" pitchFamily="18" charset="-94"/>
              </a:rPr>
              <a:t>Öz-Yönelim</a:t>
            </a:r>
            <a:endParaRPr lang="tr-TR">
              <a:latin typeface="PT Serif" panose="020A0603040505020204" pitchFamily="18" charset="-94"/>
            </a:endParaRPr>
          </a:p>
          <a:p>
            <a:r>
              <a:rPr lang="tr-TR" i="0">
                <a:effectLst/>
                <a:latin typeface="PT Serif" panose="020A0603040505020204" pitchFamily="18" charset="-94"/>
              </a:rPr>
              <a:t>Sosyal Sorumluluk</a:t>
            </a:r>
            <a:endParaRPr lang="tr-TR"/>
          </a:p>
        </p:txBody>
      </p:sp>
    </p:spTree>
    <p:extLst>
      <p:ext uri="{BB962C8B-B14F-4D97-AF65-F5344CB8AC3E}">
        <p14:creationId xmlns:p14="http://schemas.microsoft.com/office/powerpoint/2010/main" val="3849469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İçerik Yer Tutucusu 4" descr="insan yüzü, metin, gözlük, adam, insan içeren bir resim&#10;&#10;Açıklama otomatik olarak oluşturuldu">
            <a:extLst>
              <a:ext uri="{FF2B5EF4-FFF2-40B4-BE49-F238E27FC236}">
                <a16:creationId xmlns:a16="http://schemas.microsoft.com/office/drawing/2014/main" id="{100EB3CB-830E-0049-D311-1401A7BD0A4C}"/>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965200" y="1081566"/>
            <a:ext cx="7213599" cy="4057649"/>
          </a:xfrm>
          <a:prstGeom prst="rect">
            <a:avLst/>
          </a:prstGeom>
          <a:ln w="190500">
            <a:solidFill>
              <a:srgbClr val="FFFFFF"/>
            </a:solidFill>
          </a:ln>
          <a:effectLst>
            <a:reflection blurRad="38100" stA="52000" endA="300" endPos="30000" dir="5400000" sy="-100000" algn="bl" rotWithShape="0"/>
            <a:softEdge rad="19050"/>
          </a:effectLst>
        </p:spPr>
      </p:pic>
    </p:spTree>
    <p:extLst>
      <p:ext uri="{BB962C8B-B14F-4D97-AF65-F5344CB8AC3E}">
        <p14:creationId xmlns:p14="http://schemas.microsoft.com/office/powerpoint/2010/main" val="2480653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5139" name="Rectangle 5138">
            <a:extLst>
              <a:ext uri="{FF2B5EF4-FFF2-40B4-BE49-F238E27FC236}">
                <a16:creationId xmlns:a16="http://schemas.microsoft.com/office/drawing/2014/main" id="{BD4E11C7-7BD5-4045-AC27-3F529BEC7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22" name="Başlık 1"/>
          <p:cNvSpPr>
            <a:spLocks noGrp="1"/>
          </p:cNvSpPr>
          <p:nvPr>
            <p:ph type="title"/>
          </p:nvPr>
        </p:nvSpPr>
        <p:spPr>
          <a:xfrm>
            <a:off x="628650" y="1115786"/>
            <a:ext cx="2605388" cy="4626428"/>
          </a:xfrm>
          <a:effectLst/>
        </p:spPr>
        <p:txBody>
          <a:bodyPr anchor="ctr">
            <a:normAutofit/>
          </a:bodyPr>
          <a:lstStyle/>
          <a:p>
            <a:pPr algn="r" eaLnBrk="1" hangingPunct="1"/>
            <a:r>
              <a:rPr lang="tr-TR" sz="3000">
                <a:solidFill>
                  <a:schemeClr val="tx1">
                    <a:lumMod val="95000"/>
                  </a:schemeClr>
                </a:solidFill>
                <a:latin typeface="Amasis MT Pro Black" panose="02040A04050005020304" pitchFamily="18" charset="-94"/>
              </a:rPr>
              <a:t>21. Yüzyıl Yetkinlikleri</a:t>
            </a:r>
            <a:br>
              <a:rPr lang="tr-TR" sz="3000">
                <a:solidFill>
                  <a:schemeClr val="tx1">
                    <a:lumMod val="95000"/>
                  </a:schemeClr>
                </a:solidFill>
                <a:latin typeface="Amasis MT Pro Black" panose="02040A04050005020304" pitchFamily="18" charset="-94"/>
              </a:rPr>
            </a:br>
            <a:r>
              <a:rPr lang="tr-TR" sz="3000">
                <a:solidFill>
                  <a:schemeClr val="tx1">
                    <a:lumMod val="95000"/>
                  </a:schemeClr>
                </a:solidFill>
                <a:latin typeface="Amasis MT Pro Black" panose="02040A04050005020304" pitchFamily="18" charset="-94"/>
              </a:rPr>
              <a:t>Programı</a:t>
            </a:r>
            <a:endParaRPr lang="tr-TR" altLang="tr-TR" sz="3000">
              <a:solidFill>
                <a:schemeClr val="tx1">
                  <a:lumMod val="95000"/>
                </a:schemeClr>
              </a:solidFill>
              <a:latin typeface="Amasis MT Pro Black" panose="02040A04050005020304" pitchFamily="18" charset="-94"/>
            </a:endParaRPr>
          </a:p>
        </p:txBody>
      </p:sp>
      <p:cxnSp>
        <p:nvCxnSpPr>
          <p:cNvPr id="5141" name="Straight Connector 5140">
            <a:extLst>
              <a:ext uri="{FF2B5EF4-FFF2-40B4-BE49-F238E27FC236}">
                <a16:creationId xmlns:a16="http://schemas.microsoft.com/office/drawing/2014/main" id="{21FCCE20-1E4F-44FF-87B4-379D391A2D1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32907"/>
            <a:ext cx="0" cy="2792186"/>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İçerik Yer Tutucusu 1"/>
          <p:cNvSpPr>
            <a:spLocks noGrp="1"/>
          </p:cNvSpPr>
          <p:nvPr>
            <p:ph idx="1"/>
          </p:nvPr>
        </p:nvSpPr>
        <p:spPr>
          <a:xfrm>
            <a:off x="3747407" y="1115786"/>
            <a:ext cx="4285342" cy="4626428"/>
          </a:xfrm>
        </p:spPr>
        <p:txBody>
          <a:bodyPr anchor="ctr">
            <a:normAutofit/>
          </a:bodyPr>
          <a:lstStyle/>
          <a:p>
            <a:endParaRPr lang="tr-TR" sz="1700" b="1" dirty="0">
              <a:solidFill>
                <a:schemeClr val="tx1">
                  <a:lumMod val="95000"/>
                </a:schemeClr>
              </a:solidFill>
            </a:endParaRPr>
          </a:p>
          <a:p>
            <a:pPr marL="0" indent="0" algn="ctr">
              <a:buNone/>
            </a:pPr>
            <a:r>
              <a:rPr lang="tr-TR" sz="2800" b="1" dirty="0">
                <a:solidFill>
                  <a:schemeClr val="tx1">
                    <a:lumMod val="95000"/>
                  </a:schemeClr>
                </a:solidFill>
              </a:rPr>
              <a:t>SUNUM TEKNİKLERİ YAZILI İÇERİK HAZIRLAMA VE TAKIM ÇALIŞMASI</a:t>
            </a:r>
          </a:p>
        </p:txBody>
      </p:sp>
      <p:sp>
        <p:nvSpPr>
          <p:cNvPr id="3" name="AutoShape 2" descr="homosapien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588556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5139" name="Rectangle 5138">
            <a:extLst>
              <a:ext uri="{FF2B5EF4-FFF2-40B4-BE49-F238E27FC236}">
                <a16:creationId xmlns:a16="http://schemas.microsoft.com/office/drawing/2014/main" id="{BD4E11C7-7BD5-4045-AC27-3F529BEC7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22" name="Başlık 1"/>
          <p:cNvSpPr>
            <a:spLocks noGrp="1"/>
          </p:cNvSpPr>
          <p:nvPr>
            <p:ph type="title"/>
          </p:nvPr>
        </p:nvSpPr>
        <p:spPr>
          <a:xfrm>
            <a:off x="628650" y="1115786"/>
            <a:ext cx="2605388" cy="4626428"/>
          </a:xfrm>
          <a:effectLst/>
        </p:spPr>
        <p:txBody>
          <a:bodyPr anchor="ctr">
            <a:normAutofit/>
          </a:bodyPr>
          <a:lstStyle/>
          <a:p>
            <a:pPr algn="r" eaLnBrk="1" hangingPunct="1"/>
            <a:r>
              <a:rPr lang="tr-TR" sz="3000">
                <a:solidFill>
                  <a:schemeClr val="tx1">
                    <a:lumMod val="95000"/>
                  </a:schemeClr>
                </a:solidFill>
                <a:latin typeface="Amasis MT Pro Black" panose="02040A04050005020304" pitchFamily="18" charset="-94"/>
              </a:rPr>
              <a:t>21. Yüzyıl Yetkinlikleri</a:t>
            </a:r>
            <a:br>
              <a:rPr lang="tr-TR" sz="3000">
                <a:solidFill>
                  <a:schemeClr val="tx1">
                    <a:lumMod val="95000"/>
                  </a:schemeClr>
                </a:solidFill>
                <a:latin typeface="Amasis MT Pro Black" panose="02040A04050005020304" pitchFamily="18" charset="-94"/>
              </a:rPr>
            </a:br>
            <a:r>
              <a:rPr lang="tr-TR" sz="3000">
                <a:solidFill>
                  <a:schemeClr val="tx1">
                    <a:lumMod val="95000"/>
                  </a:schemeClr>
                </a:solidFill>
                <a:latin typeface="Amasis MT Pro Black" panose="02040A04050005020304" pitchFamily="18" charset="-94"/>
              </a:rPr>
              <a:t>Programı</a:t>
            </a:r>
            <a:endParaRPr lang="tr-TR" altLang="tr-TR" sz="3000">
              <a:solidFill>
                <a:schemeClr val="tx1">
                  <a:lumMod val="95000"/>
                </a:schemeClr>
              </a:solidFill>
              <a:latin typeface="Amasis MT Pro Black" panose="02040A04050005020304" pitchFamily="18" charset="-94"/>
            </a:endParaRPr>
          </a:p>
        </p:txBody>
      </p:sp>
      <p:cxnSp>
        <p:nvCxnSpPr>
          <p:cNvPr id="5141" name="Straight Connector 5140">
            <a:extLst>
              <a:ext uri="{FF2B5EF4-FFF2-40B4-BE49-F238E27FC236}">
                <a16:creationId xmlns:a16="http://schemas.microsoft.com/office/drawing/2014/main" id="{21FCCE20-1E4F-44FF-87B4-379D391A2D1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32907"/>
            <a:ext cx="0" cy="2792186"/>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İçerik Yer Tutucusu 1"/>
          <p:cNvSpPr>
            <a:spLocks noGrp="1"/>
          </p:cNvSpPr>
          <p:nvPr>
            <p:ph idx="1"/>
          </p:nvPr>
        </p:nvSpPr>
        <p:spPr>
          <a:xfrm>
            <a:off x="3747407" y="1115786"/>
            <a:ext cx="4285342" cy="4626428"/>
          </a:xfrm>
        </p:spPr>
        <p:txBody>
          <a:bodyPr anchor="ctr">
            <a:normAutofit/>
          </a:bodyPr>
          <a:lstStyle/>
          <a:p>
            <a:endParaRPr lang="tr-TR" sz="1800" b="1" dirty="0">
              <a:solidFill>
                <a:schemeClr val="tx1">
                  <a:lumMod val="95000"/>
                </a:schemeClr>
              </a:solidFill>
            </a:endParaRPr>
          </a:p>
          <a:p>
            <a:pPr marL="0" indent="0" algn="ctr">
              <a:buNone/>
            </a:pPr>
            <a:r>
              <a:rPr lang="tr-TR" sz="3200" b="1" dirty="0">
                <a:solidFill>
                  <a:schemeClr val="tx1">
                    <a:lumMod val="95000"/>
                  </a:schemeClr>
                </a:solidFill>
              </a:rPr>
              <a:t>ÖZ GELİŞİM VE AKTİF VATANDAŞLIK</a:t>
            </a:r>
          </a:p>
        </p:txBody>
      </p:sp>
      <p:sp>
        <p:nvSpPr>
          <p:cNvPr id="3" name="AutoShape 2" descr="homosapien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1328895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5139" name="Rectangle 5138">
            <a:extLst>
              <a:ext uri="{FF2B5EF4-FFF2-40B4-BE49-F238E27FC236}">
                <a16:creationId xmlns:a16="http://schemas.microsoft.com/office/drawing/2014/main" id="{BD4E11C7-7BD5-4045-AC27-3F529BEC7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22" name="Başlık 1"/>
          <p:cNvSpPr>
            <a:spLocks noGrp="1"/>
          </p:cNvSpPr>
          <p:nvPr>
            <p:ph type="title"/>
          </p:nvPr>
        </p:nvSpPr>
        <p:spPr>
          <a:xfrm>
            <a:off x="628650" y="1115786"/>
            <a:ext cx="2605388" cy="4626428"/>
          </a:xfrm>
          <a:effectLst/>
        </p:spPr>
        <p:txBody>
          <a:bodyPr anchor="ctr">
            <a:normAutofit/>
          </a:bodyPr>
          <a:lstStyle/>
          <a:p>
            <a:pPr algn="r" eaLnBrk="1" hangingPunct="1"/>
            <a:r>
              <a:rPr lang="tr-TR" sz="3000">
                <a:solidFill>
                  <a:schemeClr val="tx1">
                    <a:lumMod val="95000"/>
                  </a:schemeClr>
                </a:solidFill>
                <a:latin typeface="Amasis MT Pro Black" panose="02040A04050005020304" pitchFamily="18" charset="-94"/>
              </a:rPr>
              <a:t>21. Yüzyıl Yetkinlikleri</a:t>
            </a:r>
            <a:br>
              <a:rPr lang="tr-TR" sz="3000">
                <a:solidFill>
                  <a:schemeClr val="tx1">
                    <a:lumMod val="95000"/>
                  </a:schemeClr>
                </a:solidFill>
                <a:latin typeface="Amasis MT Pro Black" panose="02040A04050005020304" pitchFamily="18" charset="-94"/>
              </a:rPr>
            </a:br>
            <a:r>
              <a:rPr lang="tr-TR" sz="3000">
                <a:solidFill>
                  <a:schemeClr val="tx1">
                    <a:lumMod val="95000"/>
                  </a:schemeClr>
                </a:solidFill>
                <a:latin typeface="Amasis MT Pro Black" panose="02040A04050005020304" pitchFamily="18" charset="-94"/>
              </a:rPr>
              <a:t>Programı</a:t>
            </a:r>
            <a:endParaRPr lang="tr-TR" altLang="tr-TR" sz="3000">
              <a:solidFill>
                <a:schemeClr val="tx1">
                  <a:lumMod val="95000"/>
                </a:schemeClr>
              </a:solidFill>
              <a:latin typeface="Amasis MT Pro Black" panose="02040A04050005020304" pitchFamily="18" charset="-94"/>
            </a:endParaRPr>
          </a:p>
        </p:txBody>
      </p:sp>
      <p:cxnSp>
        <p:nvCxnSpPr>
          <p:cNvPr id="5141" name="Straight Connector 5140">
            <a:extLst>
              <a:ext uri="{FF2B5EF4-FFF2-40B4-BE49-F238E27FC236}">
                <a16:creationId xmlns:a16="http://schemas.microsoft.com/office/drawing/2014/main" id="{21FCCE20-1E4F-44FF-87B4-379D391A2D1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32907"/>
            <a:ext cx="0" cy="2792186"/>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İçerik Yer Tutucusu 1"/>
          <p:cNvSpPr>
            <a:spLocks noGrp="1"/>
          </p:cNvSpPr>
          <p:nvPr>
            <p:ph idx="1"/>
          </p:nvPr>
        </p:nvSpPr>
        <p:spPr>
          <a:xfrm>
            <a:off x="3747407" y="1115786"/>
            <a:ext cx="4285342" cy="4626428"/>
          </a:xfrm>
        </p:spPr>
        <p:txBody>
          <a:bodyPr anchor="ctr">
            <a:normAutofit/>
          </a:bodyPr>
          <a:lstStyle/>
          <a:p>
            <a:endParaRPr lang="tr-TR" sz="1700" b="1" dirty="0">
              <a:solidFill>
                <a:schemeClr val="tx1">
                  <a:lumMod val="95000"/>
                </a:schemeClr>
              </a:solidFill>
            </a:endParaRPr>
          </a:p>
          <a:p>
            <a:pPr marL="0" indent="0" algn="ctr">
              <a:buNone/>
            </a:pPr>
            <a:r>
              <a:rPr lang="tr-TR" sz="2800" b="1" dirty="0">
                <a:solidFill>
                  <a:schemeClr val="tx1">
                    <a:lumMod val="95000"/>
                  </a:schemeClr>
                </a:solidFill>
              </a:rPr>
              <a:t>SÜRDÜRÜLEBİLİRLİK VE SOSYAL İNOVASYON</a:t>
            </a:r>
          </a:p>
        </p:txBody>
      </p:sp>
      <p:sp>
        <p:nvSpPr>
          <p:cNvPr id="3" name="AutoShape 2" descr="homosapien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8883529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5139" name="Rectangle 5138">
            <a:extLst>
              <a:ext uri="{FF2B5EF4-FFF2-40B4-BE49-F238E27FC236}">
                <a16:creationId xmlns:a16="http://schemas.microsoft.com/office/drawing/2014/main" id="{BD4E11C7-7BD5-4045-AC27-3F529BEC7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22" name="Başlık 1"/>
          <p:cNvSpPr>
            <a:spLocks noGrp="1"/>
          </p:cNvSpPr>
          <p:nvPr>
            <p:ph type="title"/>
          </p:nvPr>
        </p:nvSpPr>
        <p:spPr>
          <a:xfrm>
            <a:off x="628650" y="1115786"/>
            <a:ext cx="2605388" cy="4626428"/>
          </a:xfrm>
          <a:effectLst/>
        </p:spPr>
        <p:txBody>
          <a:bodyPr anchor="ctr">
            <a:normAutofit/>
          </a:bodyPr>
          <a:lstStyle/>
          <a:p>
            <a:pPr algn="r" eaLnBrk="1" hangingPunct="1"/>
            <a:r>
              <a:rPr lang="tr-TR" sz="3000">
                <a:solidFill>
                  <a:schemeClr val="tx1">
                    <a:lumMod val="95000"/>
                  </a:schemeClr>
                </a:solidFill>
                <a:latin typeface="Amasis MT Pro Black" panose="02040A04050005020304" pitchFamily="18" charset="-94"/>
              </a:rPr>
              <a:t>21. Yüzyıl Yetkinlikleri</a:t>
            </a:r>
            <a:br>
              <a:rPr lang="tr-TR" sz="3000">
                <a:solidFill>
                  <a:schemeClr val="tx1">
                    <a:lumMod val="95000"/>
                  </a:schemeClr>
                </a:solidFill>
                <a:latin typeface="Amasis MT Pro Black" panose="02040A04050005020304" pitchFamily="18" charset="-94"/>
              </a:rPr>
            </a:br>
            <a:r>
              <a:rPr lang="tr-TR" sz="3000">
                <a:solidFill>
                  <a:schemeClr val="tx1">
                    <a:lumMod val="95000"/>
                  </a:schemeClr>
                </a:solidFill>
                <a:latin typeface="Amasis MT Pro Black" panose="02040A04050005020304" pitchFamily="18" charset="-94"/>
              </a:rPr>
              <a:t>Programı</a:t>
            </a:r>
            <a:endParaRPr lang="tr-TR" altLang="tr-TR" sz="3000">
              <a:solidFill>
                <a:schemeClr val="tx1">
                  <a:lumMod val="95000"/>
                </a:schemeClr>
              </a:solidFill>
              <a:latin typeface="Amasis MT Pro Black" panose="02040A04050005020304" pitchFamily="18" charset="-94"/>
            </a:endParaRPr>
          </a:p>
        </p:txBody>
      </p:sp>
      <p:cxnSp>
        <p:nvCxnSpPr>
          <p:cNvPr id="5141" name="Straight Connector 5140">
            <a:extLst>
              <a:ext uri="{FF2B5EF4-FFF2-40B4-BE49-F238E27FC236}">
                <a16:creationId xmlns:a16="http://schemas.microsoft.com/office/drawing/2014/main" id="{21FCCE20-1E4F-44FF-87B4-379D391A2D1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32907"/>
            <a:ext cx="0" cy="2792186"/>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İçerik Yer Tutucusu 1"/>
          <p:cNvSpPr>
            <a:spLocks noGrp="1"/>
          </p:cNvSpPr>
          <p:nvPr>
            <p:ph idx="1"/>
          </p:nvPr>
        </p:nvSpPr>
        <p:spPr>
          <a:xfrm>
            <a:off x="3747407" y="1115786"/>
            <a:ext cx="4285342" cy="4626428"/>
          </a:xfrm>
        </p:spPr>
        <p:txBody>
          <a:bodyPr anchor="ctr">
            <a:normAutofit/>
          </a:bodyPr>
          <a:lstStyle/>
          <a:p>
            <a:endParaRPr lang="tr-TR" sz="1800" b="1" dirty="0">
              <a:solidFill>
                <a:schemeClr val="tx1">
                  <a:lumMod val="95000"/>
                </a:schemeClr>
              </a:solidFill>
            </a:endParaRPr>
          </a:p>
          <a:p>
            <a:pPr marL="0" indent="0" algn="ctr">
              <a:buNone/>
            </a:pPr>
            <a:r>
              <a:rPr lang="tr-TR" sz="3200" b="1" dirty="0">
                <a:solidFill>
                  <a:schemeClr val="tx1">
                    <a:lumMod val="95000"/>
                  </a:schemeClr>
                </a:solidFill>
              </a:rPr>
              <a:t>TEKNOLOJİ OKUR YAZARLIĞI</a:t>
            </a:r>
          </a:p>
        </p:txBody>
      </p:sp>
      <p:sp>
        <p:nvSpPr>
          <p:cNvPr id="3" name="AutoShape 2" descr="homosapien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2957321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5139" name="Rectangle 5138">
            <a:extLst>
              <a:ext uri="{FF2B5EF4-FFF2-40B4-BE49-F238E27FC236}">
                <a16:creationId xmlns:a16="http://schemas.microsoft.com/office/drawing/2014/main" id="{BD4E11C7-7BD5-4045-AC27-3F529BEC7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22" name="Başlık 1"/>
          <p:cNvSpPr>
            <a:spLocks noGrp="1"/>
          </p:cNvSpPr>
          <p:nvPr>
            <p:ph type="title"/>
          </p:nvPr>
        </p:nvSpPr>
        <p:spPr>
          <a:xfrm>
            <a:off x="628650" y="1115786"/>
            <a:ext cx="2605388" cy="4626428"/>
          </a:xfrm>
          <a:effectLst/>
        </p:spPr>
        <p:txBody>
          <a:bodyPr anchor="ctr">
            <a:normAutofit/>
          </a:bodyPr>
          <a:lstStyle/>
          <a:p>
            <a:pPr algn="r" eaLnBrk="1" hangingPunct="1"/>
            <a:r>
              <a:rPr lang="tr-TR" sz="3000">
                <a:solidFill>
                  <a:schemeClr val="tx1">
                    <a:lumMod val="95000"/>
                  </a:schemeClr>
                </a:solidFill>
                <a:latin typeface="Amasis MT Pro Black" panose="02040A04050005020304" pitchFamily="18" charset="-94"/>
              </a:rPr>
              <a:t>21. Yüzyıl Yetkinlikleri</a:t>
            </a:r>
            <a:br>
              <a:rPr lang="tr-TR" sz="3000">
                <a:solidFill>
                  <a:schemeClr val="tx1">
                    <a:lumMod val="95000"/>
                  </a:schemeClr>
                </a:solidFill>
                <a:latin typeface="Amasis MT Pro Black" panose="02040A04050005020304" pitchFamily="18" charset="-94"/>
              </a:rPr>
            </a:br>
            <a:r>
              <a:rPr lang="tr-TR" sz="3000">
                <a:solidFill>
                  <a:schemeClr val="tx1">
                    <a:lumMod val="95000"/>
                  </a:schemeClr>
                </a:solidFill>
                <a:latin typeface="Amasis MT Pro Black" panose="02040A04050005020304" pitchFamily="18" charset="-94"/>
              </a:rPr>
              <a:t>Programı</a:t>
            </a:r>
            <a:endParaRPr lang="tr-TR" altLang="tr-TR" sz="3000">
              <a:solidFill>
                <a:schemeClr val="tx1">
                  <a:lumMod val="95000"/>
                </a:schemeClr>
              </a:solidFill>
              <a:latin typeface="Amasis MT Pro Black" panose="02040A04050005020304" pitchFamily="18" charset="-94"/>
            </a:endParaRPr>
          </a:p>
        </p:txBody>
      </p:sp>
      <p:cxnSp>
        <p:nvCxnSpPr>
          <p:cNvPr id="5141" name="Straight Connector 5140">
            <a:extLst>
              <a:ext uri="{FF2B5EF4-FFF2-40B4-BE49-F238E27FC236}">
                <a16:creationId xmlns:a16="http://schemas.microsoft.com/office/drawing/2014/main" id="{21FCCE20-1E4F-44FF-87B4-379D391A2D1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32907"/>
            <a:ext cx="0" cy="2792186"/>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İçerik Yer Tutucusu 1"/>
          <p:cNvSpPr>
            <a:spLocks noGrp="1"/>
          </p:cNvSpPr>
          <p:nvPr>
            <p:ph idx="1"/>
          </p:nvPr>
        </p:nvSpPr>
        <p:spPr>
          <a:xfrm>
            <a:off x="3747407" y="1115786"/>
            <a:ext cx="4285342" cy="4626428"/>
          </a:xfrm>
        </p:spPr>
        <p:txBody>
          <a:bodyPr anchor="ctr">
            <a:normAutofit/>
          </a:bodyPr>
          <a:lstStyle/>
          <a:p>
            <a:endParaRPr lang="tr-TR" sz="1800" b="1" dirty="0">
              <a:solidFill>
                <a:schemeClr val="tx1">
                  <a:lumMod val="95000"/>
                </a:schemeClr>
              </a:solidFill>
            </a:endParaRPr>
          </a:p>
          <a:p>
            <a:pPr marL="0" indent="0" algn="ctr">
              <a:buNone/>
            </a:pPr>
            <a:r>
              <a:rPr lang="tr-TR" sz="3200" b="1" dirty="0">
                <a:solidFill>
                  <a:schemeClr val="tx1">
                    <a:lumMod val="95000"/>
                  </a:schemeClr>
                </a:solidFill>
              </a:rPr>
              <a:t>ALGORİTMİK DÜŞÜNMEYE GEÇİŞ</a:t>
            </a:r>
          </a:p>
        </p:txBody>
      </p:sp>
      <p:sp>
        <p:nvSpPr>
          <p:cNvPr id="3" name="AutoShape 2" descr="homosapien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3006897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5139" name="Rectangle 5138">
            <a:extLst>
              <a:ext uri="{FF2B5EF4-FFF2-40B4-BE49-F238E27FC236}">
                <a16:creationId xmlns:a16="http://schemas.microsoft.com/office/drawing/2014/main" id="{BD4E11C7-7BD5-4045-AC27-3F529BEC7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22" name="Başlık 1"/>
          <p:cNvSpPr>
            <a:spLocks noGrp="1"/>
          </p:cNvSpPr>
          <p:nvPr>
            <p:ph type="title"/>
          </p:nvPr>
        </p:nvSpPr>
        <p:spPr>
          <a:xfrm>
            <a:off x="628650" y="1115786"/>
            <a:ext cx="2605388" cy="4626428"/>
          </a:xfrm>
          <a:effectLst/>
        </p:spPr>
        <p:txBody>
          <a:bodyPr anchor="ctr">
            <a:normAutofit/>
          </a:bodyPr>
          <a:lstStyle/>
          <a:p>
            <a:pPr algn="r" eaLnBrk="1" hangingPunct="1"/>
            <a:r>
              <a:rPr lang="tr-TR" sz="3000">
                <a:solidFill>
                  <a:schemeClr val="tx1">
                    <a:lumMod val="95000"/>
                  </a:schemeClr>
                </a:solidFill>
                <a:latin typeface="Amasis MT Pro Black" panose="02040A04050005020304" pitchFamily="18" charset="-94"/>
              </a:rPr>
              <a:t>21. Yüzyıl Yetkinlikleri</a:t>
            </a:r>
            <a:br>
              <a:rPr lang="tr-TR" sz="3000">
                <a:solidFill>
                  <a:schemeClr val="tx1">
                    <a:lumMod val="95000"/>
                  </a:schemeClr>
                </a:solidFill>
                <a:latin typeface="Amasis MT Pro Black" panose="02040A04050005020304" pitchFamily="18" charset="-94"/>
              </a:rPr>
            </a:br>
            <a:r>
              <a:rPr lang="tr-TR" sz="3000">
                <a:solidFill>
                  <a:schemeClr val="tx1">
                    <a:lumMod val="95000"/>
                  </a:schemeClr>
                </a:solidFill>
                <a:latin typeface="Amasis MT Pro Black" panose="02040A04050005020304" pitchFamily="18" charset="-94"/>
              </a:rPr>
              <a:t>Programı</a:t>
            </a:r>
            <a:endParaRPr lang="tr-TR" altLang="tr-TR" sz="3000">
              <a:solidFill>
                <a:schemeClr val="tx1">
                  <a:lumMod val="95000"/>
                </a:schemeClr>
              </a:solidFill>
              <a:latin typeface="Amasis MT Pro Black" panose="02040A04050005020304" pitchFamily="18" charset="-94"/>
            </a:endParaRPr>
          </a:p>
        </p:txBody>
      </p:sp>
      <p:cxnSp>
        <p:nvCxnSpPr>
          <p:cNvPr id="5141" name="Straight Connector 5140">
            <a:extLst>
              <a:ext uri="{FF2B5EF4-FFF2-40B4-BE49-F238E27FC236}">
                <a16:creationId xmlns:a16="http://schemas.microsoft.com/office/drawing/2014/main" id="{21FCCE20-1E4F-44FF-87B4-379D391A2D1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32907"/>
            <a:ext cx="0" cy="2792186"/>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İçerik Yer Tutucusu 1"/>
          <p:cNvSpPr>
            <a:spLocks noGrp="1"/>
          </p:cNvSpPr>
          <p:nvPr>
            <p:ph idx="1"/>
          </p:nvPr>
        </p:nvSpPr>
        <p:spPr>
          <a:xfrm>
            <a:off x="3747407" y="1115786"/>
            <a:ext cx="4285342" cy="4626428"/>
          </a:xfrm>
        </p:spPr>
        <p:txBody>
          <a:bodyPr anchor="ctr">
            <a:normAutofit/>
          </a:bodyPr>
          <a:lstStyle/>
          <a:p>
            <a:endParaRPr lang="tr-TR" sz="1800" b="1" dirty="0">
              <a:solidFill>
                <a:schemeClr val="tx1">
                  <a:lumMod val="95000"/>
                </a:schemeClr>
              </a:solidFill>
            </a:endParaRPr>
          </a:p>
          <a:p>
            <a:pPr marL="0" indent="0" algn="ctr">
              <a:buNone/>
            </a:pPr>
            <a:r>
              <a:rPr lang="tr-TR" sz="3200" b="1" dirty="0">
                <a:solidFill>
                  <a:schemeClr val="tx1">
                    <a:lumMod val="95000"/>
                  </a:schemeClr>
                </a:solidFill>
              </a:rPr>
              <a:t>EXCEL İLE MODELLEME</a:t>
            </a:r>
          </a:p>
        </p:txBody>
      </p:sp>
      <p:sp>
        <p:nvSpPr>
          <p:cNvPr id="3" name="AutoShape 2" descr="homosapien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438764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5139" name="Rectangle 5138">
            <a:extLst>
              <a:ext uri="{FF2B5EF4-FFF2-40B4-BE49-F238E27FC236}">
                <a16:creationId xmlns:a16="http://schemas.microsoft.com/office/drawing/2014/main" id="{BD4E11C7-7BD5-4045-AC27-3F529BEC7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22" name="Başlık 1"/>
          <p:cNvSpPr>
            <a:spLocks noGrp="1"/>
          </p:cNvSpPr>
          <p:nvPr>
            <p:ph type="title"/>
          </p:nvPr>
        </p:nvSpPr>
        <p:spPr>
          <a:xfrm>
            <a:off x="628650" y="1115786"/>
            <a:ext cx="2605388" cy="4626428"/>
          </a:xfrm>
          <a:effectLst/>
        </p:spPr>
        <p:txBody>
          <a:bodyPr anchor="ctr">
            <a:normAutofit/>
          </a:bodyPr>
          <a:lstStyle/>
          <a:p>
            <a:pPr algn="r" eaLnBrk="1" hangingPunct="1"/>
            <a:r>
              <a:rPr lang="tr-TR" sz="3000">
                <a:solidFill>
                  <a:schemeClr val="tx1">
                    <a:lumMod val="95000"/>
                  </a:schemeClr>
                </a:solidFill>
                <a:latin typeface="Amasis MT Pro Black" panose="02040A04050005020304" pitchFamily="18" charset="-94"/>
              </a:rPr>
              <a:t>21. Yüzyıl Yetkinlikleri</a:t>
            </a:r>
            <a:br>
              <a:rPr lang="tr-TR" sz="3000">
                <a:solidFill>
                  <a:schemeClr val="tx1">
                    <a:lumMod val="95000"/>
                  </a:schemeClr>
                </a:solidFill>
                <a:latin typeface="Amasis MT Pro Black" panose="02040A04050005020304" pitchFamily="18" charset="-94"/>
              </a:rPr>
            </a:br>
            <a:r>
              <a:rPr lang="tr-TR" sz="3000">
                <a:solidFill>
                  <a:schemeClr val="tx1">
                    <a:lumMod val="95000"/>
                  </a:schemeClr>
                </a:solidFill>
                <a:latin typeface="Amasis MT Pro Black" panose="02040A04050005020304" pitchFamily="18" charset="-94"/>
              </a:rPr>
              <a:t>Programı</a:t>
            </a:r>
            <a:endParaRPr lang="tr-TR" altLang="tr-TR" sz="3000">
              <a:solidFill>
                <a:schemeClr val="tx1">
                  <a:lumMod val="95000"/>
                </a:schemeClr>
              </a:solidFill>
              <a:latin typeface="Amasis MT Pro Black" panose="02040A04050005020304" pitchFamily="18" charset="-94"/>
            </a:endParaRPr>
          </a:p>
        </p:txBody>
      </p:sp>
      <p:cxnSp>
        <p:nvCxnSpPr>
          <p:cNvPr id="5141" name="Straight Connector 5140">
            <a:extLst>
              <a:ext uri="{FF2B5EF4-FFF2-40B4-BE49-F238E27FC236}">
                <a16:creationId xmlns:a16="http://schemas.microsoft.com/office/drawing/2014/main" id="{21FCCE20-1E4F-44FF-87B4-379D391A2D1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32907"/>
            <a:ext cx="0" cy="2792186"/>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İçerik Yer Tutucusu 1"/>
          <p:cNvSpPr>
            <a:spLocks noGrp="1"/>
          </p:cNvSpPr>
          <p:nvPr>
            <p:ph idx="1"/>
          </p:nvPr>
        </p:nvSpPr>
        <p:spPr>
          <a:xfrm>
            <a:off x="3747407" y="1115786"/>
            <a:ext cx="4285342" cy="4626428"/>
          </a:xfrm>
        </p:spPr>
        <p:txBody>
          <a:bodyPr anchor="ctr">
            <a:normAutofit/>
          </a:bodyPr>
          <a:lstStyle/>
          <a:p>
            <a:endParaRPr lang="tr-TR" sz="1700" b="1" dirty="0">
              <a:solidFill>
                <a:schemeClr val="tx1">
                  <a:lumMod val="95000"/>
                </a:schemeClr>
              </a:solidFill>
            </a:endParaRPr>
          </a:p>
          <a:p>
            <a:pPr marL="0" indent="0" algn="ctr">
              <a:buNone/>
            </a:pPr>
            <a:r>
              <a:rPr lang="tr-TR" sz="3200" b="1" dirty="0">
                <a:solidFill>
                  <a:schemeClr val="tx1">
                    <a:lumMod val="95000"/>
                  </a:schemeClr>
                </a:solidFill>
              </a:rPr>
              <a:t>İŞ DÜNYASINA GEÇİŞ</a:t>
            </a:r>
          </a:p>
        </p:txBody>
      </p:sp>
      <p:sp>
        <p:nvSpPr>
          <p:cNvPr id="3" name="AutoShape 2" descr="homosapien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1206196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77C448-B440-0331-171E-328FAEC1A1B5}"/>
              </a:ext>
            </a:extLst>
          </p:cNvPr>
          <p:cNvSpPr>
            <a:spLocks noGrp="1"/>
          </p:cNvSpPr>
          <p:nvPr>
            <p:ph type="title"/>
          </p:nvPr>
        </p:nvSpPr>
        <p:spPr>
          <a:xfrm>
            <a:off x="628650" y="2924944"/>
            <a:ext cx="7886700" cy="1325563"/>
          </a:xfrm>
        </p:spPr>
        <p:txBody>
          <a:bodyPr/>
          <a:lstStyle/>
          <a:p>
            <a:r>
              <a:rPr lang="tr-TR" dirty="0"/>
              <a:t>Neden Öğrenmeliyiz?</a:t>
            </a:r>
          </a:p>
        </p:txBody>
      </p:sp>
    </p:spTree>
    <p:extLst>
      <p:ext uri="{BB962C8B-B14F-4D97-AF65-F5344CB8AC3E}">
        <p14:creationId xmlns:p14="http://schemas.microsoft.com/office/powerpoint/2010/main" val="460184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9DADBB-1B9D-1D40-47E1-5636CED6F060}"/>
              </a:ext>
            </a:extLst>
          </p:cNvPr>
          <p:cNvSpPr>
            <a:spLocks noGrp="1"/>
          </p:cNvSpPr>
          <p:nvPr>
            <p:ph idx="1"/>
          </p:nvPr>
        </p:nvSpPr>
        <p:spPr>
          <a:xfrm>
            <a:off x="3973321" y="2887218"/>
            <a:ext cx="4688333" cy="2612898"/>
          </a:xfrm>
        </p:spPr>
        <p:txBody>
          <a:bodyPr>
            <a:normAutofit/>
          </a:bodyPr>
          <a:lstStyle/>
          <a:p>
            <a:r>
              <a:rPr lang="tr-TR" dirty="0">
                <a:latin typeface="Times New Roman" panose="02020603050405020304" pitchFamily="18" charset="0"/>
                <a:cs typeface="Times New Roman" panose="02020603050405020304" pitchFamily="18" charset="0"/>
              </a:rPr>
              <a:t>RADYO</a:t>
            </a:r>
          </a:p>
          <a:p>
            <a:r>
              <a:rPr lang="tr-TR" dirty="0">
                <a:latin typeface="Times New Roman" panose="02020603050405020304" pitchFamily="18" charset="0"/>
                <a:cs typeface="Times New Roman" panose="02020603050405020304" pitchFamily="18" charset="0"/>
              </a:rPr>
              <a:t>RENKLİ TELEVİZYON</a:t>
            </a:r>
          </a:p>
          <a:p>
            <a:r>
              <a:rPr lang="tr-TR" dirty="0">
                <a:latin typeface="Times New Roman" panose="02020603050405020304" pitchFamily="18" charset="0"/>
                <a:cs typeface="Times New Roman" panose="02020603050405020304" pitchFamily="18" charset="0"/>
              </a:rPr>
              <a:t>İNTERNET</a:t>
            </a:r>
          </a:p>
          <a:p>
            <a:r>
              <a:rPr lang="tr-TR" dirty="0">
                <a:latin typeface="Times New Roman" panose="02020603050405020304" pitchFamily="18" charset="0"/>
                <a:cs typeface="Times New Roman" panose="02020603050405020304" pitchFamily="18" charset="0"/>
              </a:rPr>
              <a:t>FACEBOOK</a:t>
            </a:r>
          </a:p>
          <a:p>
            <a:r>
              <a:rPr lang="tr-TR" dirty="0">
                <a:latin typeface="Times New Roman" panose="02020603050405020304" pitchFamily="18" charset="0"/>
                <a:cs typeface="Times New Roman" panose="02020603050405020304" pitchFamily="18" charset="0"/>
              </a:rPr>
              <a:t>INSTAGRAM</a:t>
            </a:r>
          </a:p>
          <a:p>
            <a:r>
              <a:rPr lang="tr-TR" dirty="0">
                <a:latin typeface="Times New Roman" panose="02020603050405020304" pitchFamily="18" charset="0"/>
                <a:cs typeface="Times New Roman" panose="02020603050405020304" pitchFamily="18" charset="0"/>
              </a:rPr>
              <a:t> </a:t>
            </a:r>
            <a:r>
              <a:rPr lang="tr-TR" dirty="0">
                <a:solidFill>
                  <a:schemeClr val="tx1"/>
                </a:solidFill>
                <a:latin typeface="Times New Roman" panose="02020603050405020304" pitchFamily="18" charset="0"/>
                <a:cs typeface="Times New Roman" panose="02020603050405020304" pitchFamily="18" charset="0"/>
              </a:rPr>
              <a:t>POKEMON GO</a:t>
            </a:r>
          </a:p>
        </p:txBody>
      </p:sp>
      <p:pic>
        <p:nvPicPr>
          <p:cNvPr id="5" name="Picture 4" descr="Mavi arka plan ile tahta plankunun üstünde hasat sarı TV">
            <a:extLst>
              <a:ext uri="{FF2B5EF4-FFF2-40B4-BE49-F238E27FC236}">
                <a16:creationId xmlns:a16="http://schemas.microsoft.com/office/drawing/2014/main" id="{F3FA5BED-19A8-109E-1B2E-BD5015640C8F}"/>
              </a:ext>
            </a:extLst>
          </p:cNvPr>
          <p:cNvPicPr>
            <a:picLocks noChangeAspect="1"/>
          </p:cNvPicPr>
          <p:nvPr/>
        </p:nvPicPr>
        <p:blipFill>
          <a:blip r:embed="rId3"/>
          <a:srcRect l="29434" r="25235" b="-1"/>
          <a:stretch/>
        </p:blipFill>
        <p:spPr>
          <a:xfrm>
            <a:off x="1" y="857257"/>
            <a:ext cx="3493008" cy="514349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1075672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5" name="WhatsApp Video 2024-09-12 saat 09.24.32_4c5b63ed">
            <a:hlinkClick r:id="" action="ppaction://media"/>
            <a:extLst>
              <a:ext uri="{FF2B5EF4-FFF2-40B4-BE49-F238E27FC236}">
                <a16:creationId xmlns:a16="http://schemas.microsoft.com/office/drawing/2014/main" id="{B3B38B9A-B7A7-4C6E-F833-5D1CE2ED3992}"/>
              </a:ext>
            </a:extLst>
          </p:cNvPr>
          <p:cNvPicPr>
            <a:picLocks noGrp="1" noChangeAspect="1"/>
          </p:cNvPicPr>
          <p:nvPr>
            <p:ph idx="1"/>
            <a:videoFile r:link="rId1"/>
            <p:extLst>
              <p:ext uri="{DAA4B4D4-6D71-4841-9C94-3DE7FCFB9230}">
                <p14:media xmlns:p14="http://schemas.microsoft.com/office/powerpoint/2010/main" r:embed="rId2">
                  <p14:trim st="3001" end="2864.5555"/>
                </p14:media>
              </p:ext>
            </p:extLst>
          </p:nvPr>
        </p:nvPicPr>
        <p:blipFill>
          <a:blip r:embed="rId6"/>
          <a:srcRect t="15335" b="16815"/>
          <a:stretch/>
        </p:blipFill>
        <p:spPr>
          <a:xfrm>
            <a:off x="1475656" y="243312"/>
            <a:ext cx="5976664" cy="6371375"/>
          </a:xfrm>
        </p:spPr>
      </p:pic>
    </p:spTree>
    <p:extLst>
      <p:ext uri="{BB962C8B-B14F-4D97-AF65-F5344CB8AC3E}">
        <p14:creationId xmlns:p14="http://schemas.microsoft.com/office/powerpoint/2010/main" val="3200095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57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9A6DB60C-5EF0-3EE9-FC56-8D44E0C11B1E}"/>
              </a:ext>
            </a:extLst>
          </p:cNvPr>
          <p:cNvPicPr>
            <a:picLocks noGrp="1" noChangeAspect="1"/>
          </p:cNvPicPr>
          <p:nvPr>
            <p:ph idx="1"/>
          </p:nvPr>
        </p:nvPicPr>
        <p:blipFill>
          <a:blip r:embed="rId3"/>
          <a:srcRect l="779" t="13396" r="26045" b="13221"/>
          <a:stretch/>
        </p:blipFill>
        <p:spPr>
          <a:xfrm>
            <a:off x="782151" y="1286918"/>
            <a:ext cx="7594811" cy="4284164"/>
          </a:xfrm>
          <a:prstGeom prst="rect">
            <a:avLst/>
          </a:prstGeom>
          <a:ln w="190500" cap="flat" cmpd="thinThick">
            <a:solidFill>
              <a:srgbClr val="FFFFFF"/>
            </a:solidFill>
            <a:prstDash val="solid"/>
            <a:round/>
          </a:ln>
        </p:spPr>
      </p:pic>
    </p:spTree>
    <p:extLst>
      <p:ext uri="{BB962C8B-B14F-4D97-AF65-F5344CB8AC3E}">
        <p14:creationId xmlns:p14="http://schemas.microsoft.com/office/powerpoint/2010/main" val="687285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çerik Yer Tutucusu 2" descr="metin, ekran görüntüsü, paralel, çizgi içeren bir resim&#10;&#10;Açıklama otomatik olarak oluşturuldu">
            <a:extLst>
              <a:ext uri="{FF2B5EF4-FFF2-40B4-BE49-F238E27FC236}">
                <a16:creationId xmlns:a16="http://schemas.microsoft.com/office/drawing/2014/main" id="{32D2731C-D5AD-1AEB-4722-6713DC26007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82151" y="1207517"/>
            <a:ext cx="7594811" cy="4442965"/>
          </a:xfrm>
          <a:prstGeom prst="rect">
            <a:avLst/>
          </a:prstGeom>
          <a:ln w="190500" cap="flat" cmpd="thinThick">
            <a:solidFill>
              <a:srgbClr val="FFFFFF"/>
            </a:solidFill>
            <a:prstDash val="solid"/>
            <a:round/>
          </a:ln>
        </p:spPr>
      </p:pic>
    </p:spTree>
    <p:extLst>
      <p:ext uri="{BB962C8B-B14F-4D97-AF65-F5344CB8AC3E}">
        <p14:creationId xmlns:p14="http://schemas.microsoft.com/office/powerpoint/2010/main" val="303178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18FFBD-9FCD-9FF2-5539-B49F2311101F}"/>
              </a:ext>
            </a:extLst>
          </p:cNvPr>
          <p:cNvSpPr>
            <a:spLocks noGrp="1"/>
          </p:cNvSpPr>
          <p:nvPr>
            <p:ph type="title"/>
          </p:nvPr>
        </p:nvSpPr>
        <p:spPr>
          <a:xfrm>
            <a:off x="1657350" y="4464028"/>
            <a:ext cx="6858000" cy="1641490"/>
          </a:xfrm>
        </p:spPr>
        <p:txBody>
          <a:bodyPr vert="horz" wrap="none" lIns="91440" tIns="45720" rIns="91440" bIns="45720" rtlCol="0" anchor="t">
            <a:normAutofit/>
          </a:bodyPr>
          <a:lstStyle/>
          <a:p>
            <a:pPr algn="r" defTabSz="914400"/>
            <a:r>
              <a:rPr lang="tr-TR" sz="54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Yıl 2035…</a:t>
            </a:r>
            <a:endParaRPr lang="en-US" sz="54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endParaRPr>
          </a:p>
        </p:txBody>
      </p:sp>
      <p:pic>
        <p:nvPicPr>
          <p:cNvPr id="5" name="Picture 4" descr="Denizde yüzen yunuslar">
            <a:extLst>
              <a:ext uri="{FF2B5EF4-FFF2-40B4-BE49-F238E27FC236}">
                <a16:creationId xmlns:a16="http://schemas.microsoft.com/office/drawing/2014/main" id="{EFB83967-0750-9BFB-86EB-07723F44A671}"/>
              </a:ext>
            </a:extLst>
          </p:cNvPr>
          <p:cNvPicPr>
            <a:picLocks noChangeAspect="1"/>
          </p:cNvPicPr>
          <p:nvPr/>
        </p:nvPicPr>
        <p:blipFill rotWithShape="1">
          <a:blip r:embed="rId4"/>
          <a:srcRect t="2530" b="30521"/>
          <a:stretch/>
        </p:blipFill>
        <p:spPr>
          <a:xfrm>
            <a:off x="20" y="10"/>
            <a:ext cx="9143980" cy="3443533"/>
          </a:xfrm>
          <a:prstGeom prst="rect">
            <a:avLst/>
          </a:prstGeom>
        </p:spPr>
      </p:pic>
    </p:spTree>
    <p:extLst>
      <p:ext uri="{BB962C8B-B14F-4D97-AF65-F5344CB8AC3E}">
        <p14:creationId xmlns:p14="http://schemas.microsoft.com/office/powerpoint/2010/main" val="3508760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1"/>
            <a:ext cx="9144000" cy="5542782"/>
          </a:xfrm>
          <a:prstGeom prst="rect">
            <a:avLst/>
          </a:prstGeom>
        </p:spPr>
      </p:pic>
      <p:sp>
        <p:nvSpPr>
          <p:cNvPr id="3" name="Dikdörtgen 2">
            <a:extLst>
              <a:ext uri="{FF2B5EF4-FFF2-40B4-BE49-F238E27FC236}">
                <a16:creationId xmlns:a16="http://schemas.microsoft.com/office/drawing/2014/main" id="{F9BEFDA9-6014-D885-DB02-BC4B8AE54E99}"/>
              </a:ext>
            </a:extLst>
          </p:cNvPr>
          <p:cNvSpPr/>
          <p:nvPr/>
        </p:nvSpPr>
        <p:spPr>
          <a:xfrm>
            <a:off x="8388424" y="8800"/>
            <a:ext cx="755576" cy="155679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2" name="Picture 4" descr="Renkli kağıttaki çizimler">
            <a:extLst>
              <a:ext uri="{FF2B5EF4-FFF2-40B4-BE49-F238E27FC236}">
                <a16:creationId xmlns:a16="http://schemas.microsoft.com/office/drawing/2014/main" id="{BFD44E0D-8791-9562-E8F8-00431B497778}"/>
              </a:ext>
            </a:extLst>
          </p:cNvPr>
          <p:cNvPicPr>
            <a:picLocks noChangeAspect="1"/>
          </p:cNvPicPr>
          <p:nvPr/>
        </p:nvPicPr>
        <p:blipFill>
          <a:blip r:embed="rId4">
            <a:alphaModFix amt="12000"/>
            <a:grayscl/>
          </a:blip>
          <a:srcRect b="2702"/>
          <a:stretch/>
        </p:blipFill>
        <p:spPr>
          <a:xfrm>
            <a:off x="20" y="1"/>
            <a:ext cx="9143980" cy="5938683"/>
          </a:xfrm>
          <a:prstGeom prst="rect">
            <a:avLst/>
          </a:prstGeom>
          <a:effectLst>
            <a:reflection blurRad="38100" stA="55000" endPos="15000" dir="5400000" sy="-100000" algn="bl" rotWithShape="0"/>
          </a:effectLst>
        </p:spPr>
      </p:pic>
      <p:sp>
        <p:nvSpPr>
          <p:cNvPr id="2" name="Başlık 1">
            <a:extLst>
              <a:ext uri="{FF2B5EF4-FFF2-40B4-BE49-F238E27FC236}">
                <a16:creationId xmlns:a16="http://schemas.microsoft.com/office/drawing/2014/main" id="{0D17CD73-1F8D-8667-E2EA-70D5C32FACB3}"/>
              </a:ext>
            </a:extLst>
          </p:cNvPr>
          <p:cNvSpPr>
            <a:spLocks noGrp="1"/>
          </p:cNvSpPr>
          <p:nvPr>
            <p:ph type="title"/>
          </p:nvPr>
        </p:nvSpPr>
        <p:spPr>
          <a:xfrm>
            <a:off x="628650" y="365125"/>
            <a:ext cx="7886700" cy="1325563"/>
          </a:xfrm>
        </p:spPr>
        <p:txBody>
          <a:bodyPr>
            <a:normAutofit/>
          </a:bodyPr>
          <a:lstStyle/>
          <a:p>
            <a:r>
              <a:rPr lang="tr-TR"/>
              <a:t>YETKİNLİK NEDİR?</a:t>
            </a:r>
            <a:endParaRPr lang="tr-TR" dirty="0"/>
          </a:p>
        </p:txBody>
      </p:sp>
      <p:sp>
        <p:nvSpPr>
          <p:cNvPr id="11" name="İçerik Yer Tutucusu 2">
            <a:extLst>
              <a:ext uri="{FF2B5EF4-FFF2-40B4-BE49-F238E27FC236}">
                <a16:creationId xmlns:a16="http://schemas.microsoft.com/office/drawing/2014/main" id="{A117CDA1-E158-43C7-4016-04BCB3DA1EA3}"/>
              </a:ext>
            </a:extLst>
          </p:cNvPr>
          <p:cNvSpPr>
            <a:spLocks noGrp="1"/>
          </p:cNvSpPr>
          <p:nvPr>
            <p:ph idx="1"/>
          </p:nvPr>
        </p:nvSpPr>
        <p:spPr>
          <a:xfrm>
            <a:off x="840000" y="1825625"/>
            <a:ext cx="7675350" cy="4351338"/>
          </a:xfrm>
        </p:spPr>
        <p:txBody>
          <a:bodyPr>
            <a:normAutofit/>
          </a:bodyPr>
          <a:lstStyle/>
          <a:p>
            <a:r>
              <a:rPr lang="tr-TR" sz="2800" dirty="0"/>
              <a:t>Sistematik ve azimle</a:t>
            </a:r>
          </a:p>
          <a:p>
            <a:r>
              <a:rPr lang="tr-TR" sz="2800" dirty="0"/>
              <a:t>Yeni fikirler, uygulamalar ve ilişkiler gerektiren </a:t>
            </a:r>
            <a:r>
              <a:rPr lang="tr-TR" sz="2800" b="1" dirty="0"/>
              <a:t>karmaşık aktiviteleri</a:t>
            </a:r>
          </a:p>
          <a:p>
            <a:r>
              <a:rPr lang="tr-TR" sz="2800" dirty="0"/>
              <a:t>Kolaylıkla ve adapte ederek </a:t>
            </a:r>
            <a:r>
              <a:rPr lang="tr-TR" sz="2800" b="1" dirty="0"/>
              <a:t>yerine getirebilme</a:t>
            </a:r>
          </a:p>
          <a:p>
            <a:r>
              <a:rPr lang="tr-TR" sz="2800" dirty="0"/>
              <a:t>Beceri ve kapasitesi</a:t>
            </a:r>
          </a:p>
        </p:txBody>
      </p:sp>
    </p:spTree>
    <p:extLst>
      <p:ext uri="{BB962C8B-B14F-4D97-AF65-F5344CB8AC3E}">
        <p14:creationId xmlns:p14="http://schemas.microsoft.com/office/powerpoint/2010/main" val="2491535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124" name="Picture 5123" descr="Beyaz ampuller ve öne çıkan tek bir sarı ampul">
            <a:extLst>
              <a:ext uri="{FF2B5EF4-FFF2-40B4-BE49-F238E27FC236}">
                <a16:creationId xmlns:a16="http://schemas.microsoft.com/office/drawing/2014/main" id="{2C50A458-20C1-277D-4C81-0A2B798AF9EE}"/>
              </a:ext>
            </a:extLst>
          </p:cNvPr>
          <p:cNvPicPr>
            <a:picLocks noChangeAspect="1"/>
          </p:cNvPicPr>
          <p:nvPr/>
        </p:nvPicPr>
        <p:blipFill rotWithShape="1">
          <a:blip r:embed="rId4"/>
          <a:srcRect l="25133" r="41002" b="-1"/>
          <a:stretch/>
        </p:blipFill>
        <p:spPr>
          <a:xfrm>
            <a:off x="5664708" y="10"/>
            <a:ext cx="3479292" cy="6857990"/>
          </a:xfrm>
          <a:prstGeom prst="rect">
            <a:avLst/>
          </a:prstGeom>
        </p:spPr>
      </p:pic>
      <p:sp useBgFill="1">
        <p:nvSpPr>
          <p:cNvPr id="5128" name="Rectangle 5127">
            <a:extLst>
              <a:ext uri="{FF2B5EF4-FFF2-40B4-BE49-F238E27FC236}">
                <a16:creationId xmlns:a16="http://schemas.microsoft.com/office/drawing/2014/main" id="{97E60398-905F-436C-AB6F-00D742F62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64708"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2" name="Başlık 1"/>
          <p:cNvSpPr>
            <a:spLocks noGrp="1"/>
          </p:cNvSpPr>
          <p:nvPr>
            <p:ph type="title"/>
          </p:nvPr>
        </p:nvSpPr>
        <p:spPr>
          <a:xfrm>
            <a:off x="628650" y="365125"/>
            <a:ext cx="4771193" cy="1325563"/>
          </a:xfrm>
        </p:spPr>
        <p:txBody>
          <a:bodyPr>
            <a:normAutofit/>
          </a:bodyPr>
          <a:lstStyle/>
          <a:p>
            <a:pPr eaLnBrk="1" hangingPunct="1"/>
            <a:r>
              <a:rPr lang="tr-TR" sz="2800">
                <a:latin typeface="Amasis MT Pro Black" panose="02040A04050005020304" pitchFamily="18" charset="-94"/>
              </a:rPr>
              <a:t>21. Yüzyıl Yetkinlikleri Neden Önemlidir?</a:t>
            </a:r>
            <a:endParaRPr lang="tr-TR" altLang="tr-TR" sz="2800">
              <a:latin typeface="Amasis MT Pro Black" panose="02040A04050005020304" pitchFamily="18" charset="-94"/>
            </a:endParaRPr>
          </a:p>
        </p:txBody>
      </p:sp>
      <p:sp>
        <p:nvSpPr>
          <p:cNvPr id="2" name="İçerik Yer Tutucusu 1"/>
          <p:cNvSpPr>
            <a:spLocks noGrp="1"/>
          </p:cNvSpPr>
          <p:nvPr>
            <p:ph idx="1"/>
          </p:nvPr>
        </p:nvSpPr>
        <p:spPr>
          <a:xfrm>
            <a:off x="840000" y="1825625"/>
            <a:ext cx="4559843" cy="4351338"/>
          </a:xfrm>
        </p:spPr>
        <p:txBody>
          <a:bodyPr>
            <a:normAutofit/>
          </a:bodyPr>
          <a:lstStyle/>
          <a:p>
            <a:r>
              <a:rPr lang="tr-TR" b="1" dirty="0"/>
              <a:t>Temel problem; </a:t>
            </a:r>
          </a:p>
          <a:p>
            <a:pPr lvl="1"/>
            <a:r>
              <a:rPr lang="tr-TR" b="1" dirty="0"/>
              <a:t>Bireylerin öğrenim hayatı boyunca öğrendikleri ve kazandıkları beceriler ile öğrenim hayatı sonrasında ihtiyaç duydukları beceriler arasındaki büyük fark</a:t>
            </a:r>
          </a:p>
          <a:p>
            <a:endParaRPr lang="tr-TR" b="1" i="0" dirty="0">
              <a:effectLst/>
            </a:endParaRPr>
          </a:p>
          <a:p>
            <a:r>
              <a:rPr lang="tr-TR" b="1" i="0" dirty="0">
                <a:effectLst/>
              </a:rPr>
              <a:t>21. yüzyıl yetkinlikleri, gelişen ve değişen dünya düzenine hazırlanmamıza yardımcı olur. </a:t>
            </a:r>
          </a:p>
          <a:p>
            <a:endParaRPr lang="tr-TR" b="1" dirty="0"/>
          </a:p>
          <a:p>
            <a:pPr lvl="1"/>
            <a:endParaRPr lang="tr-TR" b="1" dirty="0"/>
          </a:p>
        </p:txBody>
      </p:sp>
      <p:sp>
        <p:nvSpPr>
          <p:cNvPr id="3" name="AutoShape 2" descr="homosapien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TEKNOLOJİ NEDİR?&amp;quot;&quot;/&gt;&lt;property id=&quot;20307&quot; value=&quot;261&quot;/&gt;&lt;/object&gt;&lt;object type=&quot;3&quot; unique_id=&quot;10005&quot;&gt;&lt;property id=&quot;20148&quot; value=&quot;5&quot;/&gt;&lt;property id=&quot;20300&quot; value=&quot;Slide 2 - &amp;quot;Yontma Taş Devri &amp;lt;MÖ10.000&amp;quot;&quot;/&gt;&lt;property id=&quot;20307&quot; value=&quot;339&quot;/&gt;&lt;/object&gt;&lt;object type=&quot;3&quot; unique_id=&quot;10006&quot;&gt;&lt;property id=&quot;20148&quot; value=&quot;5&quot;/&gt;&lt;property id=&quot;20300&quot; value=&quot;Slide 5&quot;/&gt;&lt;property id=&quot;20307&quot; value=&quot;262&quot;/&gt;&lt;/object&gt;&lt;object type=&quot;3&quot; unique_id=&quot;10007&quot;&gt;&lt;property id=&quot;20148&quot; value=&quot;5&quot;/&gt;&lt;property id=&quot;20300&quot; value=&quot;Slide 6 - &amp;quot;TEKNOLOJİNİN TARİHSEL GELİŞİMİ&amp;quot;&quot;/&gt;&lt;property id=&quot;20307&quot; value=&quot;264&quot;/&gt;&lt;/object&gt;&lt;object type=&quot;3&quot; unique_id=&quot;10008&quot;&gt;&lt;property id=&quot;20148&quot; value=&quot;5&quot;/&gt;&lt;property id=&quot;20300&quot; value=&quot;Slide 7&quot;/&gt;&lt;property id=&quot;20307&quot; value=&quot;329&quot;/&gt;&lt;/object&gt;&lt;object type=&quot;3&quot; unique_id=&quot;10009&quot;&gt;&lt;property id=&quot;20148&quot; value=&quot;5&quot;/&gt;&lt;property id=&quot;20300&quot; value=&quot;Slide 8&quot;/&gt;&lt;property id=&quot;20307&quot; value=&quot;328&quot;/&gt;&lt;/object&gt;&lt;object type=&quot;3&quot; unique_id=&quot;10010&quot;&gt;&lt;property id=&quot;20148&quot; value=&quot;5&quot;/&gt;&lt;property id=&quot;20300&quot; value=&quot;Slide 9&quot;/&gt;&lt;property id=&quot;20307&quot; value=&quot;265&quot;/&gt;&lt;/object&gt;&lt;object type=&quot;3&quot; unique_id=&quot;10011&quot;&gt;&lt;property id=&quot;20148&quot; value=&quot;5&quot;/&gt;&lt;property id=&quot;20300&quot; value=&quot;Slide 10&quot;/&gt;&lt;property id=&quot;20307&quot; value=&quot;266&quot;/&gt;&lt;/object&gt;&lt;object type=&quot;3&quot; unique_id=&quot;10012&quot;&gt;&lt;property id=&quot;20148&quot; value=&quot;5&quot;/&gt;&lt;property id=&quot;20300&quot; value=&quot;Slide 11&quot;/&gt;&lt;property id=&quot;20307&quot; value=&quot;267&quot;/&gt;&lt;/object&gt;&lt;object type=&quot;3&quot; unique_id=&quot;10013&quot;&gt;&lt;property id=&quot;20148&quot; value=&quot;5&quot;/&gt;&lt;property id=&quot;20300&quot; value=&quot;Slide 12&quot;/&gt;&lt;property id=&quot;20307&quot; value=&quot;268&quot;/&gt;&lt;/object&gt;&lt;object type=&quot;3&quot; unique_id=&quot;10014&quot;&gt;&lt;property id=&quot;20148&quot; value=&quot;5&quot;/&gt;&lt;property id=&quot;20300&quot; value=&quot;Slide 13&quot;/&gt;&lt;property id=&quot;20307&quot; value=&quot;269&quot;/&gt;&lt;/object&gt;&lt;object type=&quot;3&quot; unique_id=&quot;10015&quot;&gt;&lt;property id=&quot;20148&quot; value=&quot;5&quot;/&gt;&lt;property id=&quot;20300&quot; value=&quot;Slide 14&quot;/&gt;&lt;property id=&quot;20307&quot; value=&quot;330&quot;/&gt;&lt;/object&gt;&lt;object type=&quot;3&quot; unique_id=&quot;10016&quot;&gt;&lt;property id=&quot;20148&quot; value=&quot;5&quot;/&gt;&lt;property id=&quot;20300&quot; value=&quot;Slide 15&quot;/&gt;&lt;property id=&quot;20307&quot; value=&quot;270&quot;/&gt;&lt;/object&gt;&lt;object type=&quot;3&quot; unique_id=&quot;10017&quot;&gt;&lt;property id=&quot;20148&quot; value=&quot;5&quot;/&gt;&lt;property id=&quot;20300&quot; value=&quot;Slide 16 - &amp;quot;Teknoloji Çağı İnsanında&amp;#x0D;&amp;#x0A; Aranan Özelikler&amp;#x0D;&amp;#x0A;&amp;quot;&quot;/&gt;&lt;property id=&quot;20307&quot; value=&quot;271&quot;/&gt;&lt;/object&gt;&lt;object type=&quot;3&quot; unique_id=&quot;10018&quot;&gt;&lt;property id=&quot;20148&quot; value=&quot;5&quot;/&gt;&lt;property id=&quot;20300&quot; value=&quot;Slide 17&quot;/&gt;&lt;property id=&quot;20307&quot; value=&quot;272&quot;/&gt;&lt;/object&gt;&lt;object type=&quot;3&quot; unique_id=&quot;10019&quot;&gt;&lt;property id=&quot;20148&quot; value=&quot;5&quot;/&gt;&lt;property id=&quot;20300&quot; value=&quot;Slide 18&quot;/&gt;&lt;property id=&quot;20307&quot; value=&quot;273&quot;/&gt;&lt;/object&gt;&lt;object type=&quot;3&quot; unique_id=&quot;10020&quot;&gt;&lt;property id=&quot;20148&quot; value=&quot;5&quot;/&gt;&lt;property id=&quot;20300&quot; value=&quot;Slide 19&quot;/&gt;&lt;property id=&quot;20307&quot; value=&quot;274&quot;/&gt;&lt;/object&gt;&lt;object type=&quot;3&quot; unique_id=&quot;10021&quot;&gt;&lt;property id=&quot;20148&quot; value=&quot;5&quot;/&gt;&lt;property id=&quot;20300&quot; value=&quot;Slide 20&quot;/&gt;&lt;property id=&quot;20307&quot; value=&quot;331&quot;/&gt;&lt;/object&gt;&lt;object type=&quot;3&quot; unique_id=&quot;10022&quot;&gt;&lt;property id=&quot;20148&quot; value=&quot;5&quot;/&gt;&lt;property id=&quot;20300&quot; value=&quot;Slide 21&quot;/&gt;&lt;property id=&quot;20307&quot; value=&quot;275&quot;/&gt;&lt;/object&gt;&lt;object type=&quot;3&quot; unique_id=&quot;10023&quot;&gt;&lt;property id=&quot;20148&quot; value=&quot;5&quot;/&gt;&lt;property id=&quot;20300&quot; value=&quot;Slide 22&quot;/&gt;&lt;property id=&quot;20307&quot; value=&quot;276&quot;/&gt;&lt;/object&gt;&lt;object type=&quot;3&quot; unique_id=&quot;10024&quot;&gt;&lt;property id=&quot;20148&quot; value=&quot;5&quot;/&gt;&lt;property id=&quot;20300&quot; value=&quot;Slide 23&quot;/&gt;&lt;property id=&quot;20307&quot; value=&quot;277&quot;/&gt;&lt;/object&gt;&lt;object type=&quot;3&quot; unique_id=&quot;10025&quot;&gt;&lt;property id=&quot;20148&quot; value=&quot;5&quot;/&gt;&lt;property id=&quot;20300&quot; value=&quot;Slide 24&quot;/&gt;&lt;property id=&quot;20307&quot; value=&quot;278&quot;/&gt;&lt;/object&gt;&lt;object type=&quot;3&quot; unique_id=&quot;10026&quot;&gt;&lt;property id=&quot;20148&quot; value=&quot;5&quot;/&gt;&lt;property id=&quot;20300&quot; value=&quot;Slide 25&quot;/&gt;&lt;property id=&quot;20307&quot; value=&quot;279&quot;/&gt;&lt;/object&gt;&lt;object type=&quot;3&quot; unique_id=&quot;10027&quot;&gt;&lt;property id=&quot;20148&quot; value=&quot;5&quot;/&gt;&lt;property id=&quot;20300&quot; value=&quot;Slide 26&quot;/&gt;&lt;property id=&quot;20307&quot; value=&quot;280&quot;/&gt;&lt;/object&gt;&lt;object type=&quot;3&quot; unique_id=&quot;10028&quot;&gt;&lt;property id=&quot;20148&quot; value=&quot;5&quot;/&gt;&lt;property id=&quot;20300&quot; value=&quot;Slide 27&quot;/&gt;&lt;property id=&quot;20307&quot; value=&quot;281&quot;/&gt;&lt;/object&gt;&lt;object type=&quot;3&quot; unique_id=&quot;10029&quot;&gt;&lt;property id=&quot;20148&quot; value=&quot;5&quot;/&gt;&lt;property id=&quot;20300&quot; value=&quot;Slide 28&quot;/&gt;&lt;property id=&quot;20307&quot; value=&quot;282&quot;/&gt;&lt;/object&gt;&lt;object type=&quot;3&quot; unique_id=&quot;10030&quot;&gt;&lt;property id=&quot;20148&quot; value=&quot;5&quot;/&gt;&lt;property id=&quot;20300&quot; value=&quot;Slide 29&quot;/&gt;&lt;property id=&quot;20307&quot; value=&quot;332&quot;/&gt;&lt;/object&gt;&lt;object type=&quot;3&quot; unique_id=&quot;10031&quot;&gt;&lt;property id=&quot;20148&quot; value=&quot;5&quot;/&gt;&lt;property id=&quot;20300&quot; value=&quot;Slide 30&quot;/&gt;&lt;property id=&quot;20307&quot; value=&quot;283&quot;/&gt;&lt;/object&gt;&lt;object type=&quot;3&quot; unique_id=&quot;10032&quot;&gt;&lt;property id=&quot;20148&quot; value=&quot;5&quot;/&gt;&lt;property id=&quot;20300&quot; value=&quot;Slide 31&quot;/&gt;&lt;property id=&quot;20307&quot; value=&quot;284&quot;/&gt;&lt;/object&gt;&lt;object type=&quot;3&quot; unique_id=&quot;10033&quot;&gt;&lt;property id=&quot;20148&quot; value=&quot;5&quot;/&gt;&lt;property id=&quot;20300&quot; value=&quot;Slide 32&quot;/&gt;&lt;property id=&quot;20307&quot; value=&quot;333&quot;/&gt;&lt;/object&gt;&lt;object type=&quot;3&quot; unique_id=&quot;10034&quot;&gt;&lt;property id=&quot;20148&quot; value=&quot;5&quot;/&gt;&lt;property id=&quot;20300&quot; value=&quot;Slide 33&quot;/&gt;&lt;property id=&quot;20307&quot; value=&quot;285&quot;/&gt;&lt;/object&gt;&lt;object type=&quot;3&quot; unique_id=&quot;10035&quot;&gt;&lt;property id=&quot;20148&quot; value=&quot;5&quot;/&gt;&lt;property id=&quot;20300&quot; value=&quot;Slide 34&quot;/&gt;&lt;property id=&quot;20307&quot; value=&quot;286&quot;/&gt;&lt;/object&gt;&lt;object type=&quot;3&quot; unique_id=&quot;10036&quot;&gt;&lt;property id=&quot;20148&quot; value=&quot;5&quot;/&gt;&lt;property id=&quot;20300&quot; value=&quot;Slide 35&quot;/&gt;&lt;property id=&quot;20307&quot; value=&quot;287&quot;/&gt;&lt;/object&gt;&lt;object type=&quot;3&quot; unique_id=&quot;10037&quot;&gt;&lt;property id=&quot;20148&quot; value=&quot;5&quot;/&gt;&lt;property id=&quot;20300&quot; value=&quot;Slide 36 - &amp;quot;Çevremdekilerle  Yaptığım &amp;#x0D;&amp;#x0A;Mini Anket Sonucu&amp;#x0D;&amp;#x0A;&amp;quot;&quot;/&gt;&lt;property id=&quot;20307&quot; value=&quot;288&quot;/&gt;&lt;/object&gt;&lt;object type=&quot;3&quot; unique_id=&quot;10038&quot;&gt;&lt;property id=&quot;20148&quot; value=&quot;5&quot;/&gt;&lt;property id=&quot;20300&quot; value=&quot;Slide 37&quot;/&gt;&lt;property id=&quot;20307&quot; value=&quot;289&quot;/&gt;&lt;/object&gt;&lt;object type=&quot;3&quot; unique_id=&quot;10039&quot;&gt;&lt;property id=&quot;20148&quot; value=&quot;5&quot;/&gt;&lt;property id=&quot;20300&quot; value=&quot;Slide 38&quot;/&gt;&lt;property id=&quot;20307&quot; value=&quot;290&quot;/&gt;&lt;/object&gt;&lt;object type=&quot;3&quot; unique_id=&quot;10040&quot;&gt;&lt;property id=&quot;20148&quot; value=&quot;5&quot;/&gt;&lt;property id=&quot;20300&quot; value=&quot;Slide 39&quot;/&gt;&lt;property id=&quot;20307&quot; value=&quot;334&quot;/&gt;&lt;/object&gt;&lt;object type=&quot;3&quot; unique_id=&quot;10041&quot;&gt;&lt;property id=&quot;20148&quot; value=&quot;5&quot;/&gt;&lt;property id=&quot;20300&quot; value=&quot;Slide 40&quot;/&gt;&lt;property id=&quot;20307&quot; value=&quot;291&quot;/&gt;&lt;/object&gt;&lt;object type=&quot;3&quot; unique_id=&quot;10042&quot;&gt;&lt;property id=&quot;20148&quot; value=&quot;5&quot;/&gt;&lt;property id=&quot;20300&quot; value=&quot;Slide 41&quot;/&gt;&lt;property id=&quot;20307&quot; value=&quot;335&quot;/&gt;&lt;/object&gt;&lt;object type=&quot;3&quot; unique_id=&quot;10043&quot;&gt;&lt;property id=&quot;20148&quot; value=&quot;5&quot;/&gt;&lt;property id=&quot;20300&quot; value=&quot;Slide 42&quot;/&gt;&lt;property id=&quot;20307&quot; value=&quot;337&quot;/&gt;&lt;/object&gt;&lt;object type=&quot;3&quot; unique_id=&quot;10044&quot;&gt;&lt;property id=&quot;20148&quot; value=&quot;5&quot;/&gt;&lt;property id=&quot;20300&quot; value=&quot;Slide 43&quot;/&gt;&lt;property id=&quot;20307&quot; value=&quot;336&quot;/&gt;&lt;/object&gt;&lt;object type=&quot;3&quot; unique_id=&quot;10045&quot;&gt;&lt;property id=&quot;20148&quot; value=&quot;5&quot;/&gt;&lt;property id=&quot;20300&quot; value=&quot;Slide 44&quot;/&gt;&lt;property id=&quot;20307&quot; value=&quot;295&quot;/&gt;&lt;/object&gt;&lt;object type=&quot;3&quot; unique_id=&quot;10046&quot;&gt;&lt;property id=&quot;20148&quot; value=&quot;5&quot;/&gt;&lt;property id=&quot;20300&quot; value=&quot;Slide 45&quot;/&gt;&lt;property id=&quot;20307&quot; value=&quot;296&quot;/&gt;&lt;/object&gt;&lt;object type=&quot;3&quot; unique_id=&quot;10047&quot;&gt;&lt;property id=&quot;20148&quot; value=&quot;5&quot;/&gt;&lt;property id=&quot;20300&quot; value=&quot;Slide 46&quot;/&gt;&lt;property id=&quot;20307&quot; value=&quot;297&quot;/&gt;&lt;/object&gt;&lt;object type=&quot;3&quot; unique_id=&quot;10048&quot;&gt;&lt;property id=&quot;20148&quot; value=&quot;5&quot;/&gt;&lt;property id=&quot;20300&quot; value=&quot;Slide 47 - &amp;quot;Isıyla çiçek açan duvar kağıdı &amp;quot;&quot;/&gt;&lt;property id=&quot;20307&quot; value=&quot;298&quot;/&gt;&lt;/object&gt;&lt;object type=&quot;3&quot; unique_id=&quot;10049&quot;&gt;&lt;property id=&quot;20148&quot; value=&quot;5&quot;/&gt;&lt;property id=&quot;20300&quot; value=&quot;Slide 48&quot;/&gt;&lt;property id=&quot;20307&quot; value=&quot;300&quot;/&gt;&lt;/object&gt;&lt;object type=&quot;3&quot; unique_id=&quot;10050&quot;&gt;&lt;property id=&quot;20148&quot; value=&quot;5&quot;/&gt;&lt;property id=&quot;20300&quot; value=&quot;Slide 49&quot;/&gt;&lt;property id=&quot;20307&quot; value=&quot;301&quot;/&gt;&lt;/object&gt;&lt;object type=&quot;3&quot; unique_id=&quot;10051&quot;&gt;&lt;property id=&quot;20148&quot; value=&quot;5&quot;/&gt;&lt;property id=&quot;20300&quot; value=&quot;Slide 50&quot;/&gt;&lt;property id=&quot;20307&quot; value=&quot;302&quot;/&gt;&lt;/object&gt;&lt;object type=&quot;3&quot; unique_id=&quot;10052&quot;&gt;&lt;property id=&quot;20148&quot; value=&quot;5&quot;/&gt;&lt;property id=&quot;20300&quot; value=&quot;Slide 51&quot;/&gt;&lt;property id=&quot;20307&quot; value=&quot;303&quot;/&gt;&lt;/object&gt;&lt;object type=&quot;3&quot; unique_id=&quot;10053&quot;&gt;&lt;property id=&quot;20148&quot; value=&quot;5&quot;/&gt;&lt;property id=&quot;20300&quot; value=&quot;Slide 52&quot;/&gt;&lt;property id=&quot;20307&quot; value=&quot;304&quot;/&gt;&lt;/object&gt;&lt;object type=&quot;3&quot; unique_id=&quot;10054&quot;&gt;&lt;property id=&quot;20148&quot; value=&quot;5&quot;/&gt;&lt;property id=&quot;20300&quot; value=&quot;Slide 53&quot;/&gt;&lt;property id=&quot;20307&quot; value=&quot;305&quot;/&gt;&lt;/object&gt;&lt;object type=&quot;3&quot; unique_id=&quot;10055&quot;&gt;&lt;property id=&quot;20148&quot; value=&quot;5&quot;/&gt;&lt;property id=&quot;20300&quot; value=&quot;Slide 54&quot;/&gt;&lt;property id=&quot;20307&quot; value=&quot;306&quot;/&gt;&lt;/object&gt;&lt;object type=&quot;3&quot; unique_id=&quot;10056&quot;&gt;&lt;property id=&quot;20148&quot; value=&quot;5&quot;/&gt;&lt;property id=&quot;20300&quot; value=&quot;Slide 55&quot;/&gt;&lt;property id=&quot;20307&quot; value=&quot;307&quot;/&gt;&lt;/object&gt;&lt;object type=&quot;3&quot; unique_id=&quot;10057&quot;&gt;&lt;property id=&quot;20148&quot; value=&quot;5&quot;/&gt;&lt;property id=&quot;20300&quot; value=&quot;Slide 56&quot;/&gt;&lt;property id=&quot;20307&quot; value=&quot;308&quot;/&gt;&lt;/object&gt;&lt;object type=&quot;3&quot; unique_id=&quot;10058&quot;&gt;&lt;property id=&quot;20148&quot; value=&quot;5&quot;/&gt;&lt;property id=&quot;20300&quot; value=&quot;Slide 57&quot;/&gt;&lt;property id=&quot;20307&quot; value=&quot;309&quot;/&gt;&lt;/object&gt;&lt;object type=&quot;3&quot; unique_id=&quot;10059&quot;&gt;&lt;property id=&quot;20148&quot; value=&quot;5&quot;/&gt;&lt;property id=&quot;20300&quot; value=&quot;Slide 58&quot;/&gt;&lt;property id=&quot;20307&quot; value=&quot;310&quot;/&gt;&lt;/object&gt;&lt;object type=&quot;3&quot; unique_id=&quot;10060&quot;&gt;&lt;property id=&quot;20148&quot; value=&quot;5&quot;/&gt;&lt;property id=&quot;20300&quot; value=&quot;Slide 59&quot;/&gt;&lt;property id=&quot;20307&quot; value=&quot;311&quot;/&gt;&lt;/object&gt;&lt;object type=&quot;3&quot; unique_id=&quot;10061&quot;&gt;&lt;property id=&quot;20148&quot; value=&quot;5&quot;/&gt;&lt;property id=&quot;20300&quot; value=&quot;Slide 60&quot;/&gt;&lt;property id=&quot;20307&quot; value=&quot;312&quot;/&gt;&lt;/object&gt;&lt;object type=&quot;3&quot; unique_id=&quot;10062&quot;&gt;&lt;property id=&quot;20148&quot; value=&quot;5&quot;/&gt;&lt;property id=&quot;20300&quot; value=&quot;Slide 61 - &amp;quot;İLGİNÇ İCATLAR&amp;quot;&quot;/&gt;&lt;property id=&quot;20307&quot; value=&quot;313&quot;/&gt;&lt;/object&gt;&lt;object type=&quot;3&quot; unique_id=&quot;10063&quot;&gt;&lt;property id=&quot;20148&quot; value=&quot;5&quot;/&gt;&lt;property id=&quot;20300&quot; value=&quot;Slide 62&quot;/&gt;&lt;property id=&quot;20307&quot; value=&quot;314&quot;/&gt;&lt;/object&gt;&lt;object type=&quot;3&quot; unique_id=&quot;10064&quot;&gt;&lt;property id=&quot;20148&quot; value=&quot;5&quot;/&gt;&lt;property id=&quot;20300&quot; value=&quot;Slide 63&quot;/&gt;&lt;property id=&quot;20307&quot; value=&quot;315&quot;/&gt;&lt;/object&gt;&lt;object type=&quot;3&quot; unique_id=&quot;10065&quot;&gt;&lt;property id=&quot;20148&quot; value=&quot;5&quot;/&gt;&lt;property id=&quot;20300&quot; value=&quot;Slide 64&quot;/&gt;&lt;property id=&quot;20307&quot; value=&quot;316&quot;/&gt;&lt;/object&gt;&lt;object type=&quot;3&quot; unique_id=&quot;10066&quot;&gt;&lt;property id=&quot;20148&quot; value=&quot;5&quot;/&gt;&lt;property id=&quot;20300&quot; value=&quot;Slide 65 - &amp;quot;Gelecekteki 50 Yıl içinde Hayatımızdaki Değişiklikler&amp;#x0D;&amp;#x0A;&amp;quot;&quot;/&gt;&lt;property id=&quot;20307&quot; value=&quot;317&quot;/&gt;&lt;/object&gt;&lt;object type=&quot;3&quot; unique_id=&quot;10067&quot;&gt;&lt;property id=&quot;20148&quot; value=&quot;5&quot;/&gt;&lt;property id=&quot;20300&quot; value=&quot;Slide 66 - &amp;quot;2015&amp;quot;&quot;/&gt;&lt;property id=&quot;20307&quot; value=&quot;319&quot;/&gt;&lt;/object&gt;&lt;object type=&quot;3&quot; unique_id=&quot;10068&quot;&gt;&lt;property id=&quot;20148&quot; value=&quot;5&quot;/&gt;&lt;property id=&quot;20300&quot; value=&quot;Slide 67 - &amp;quot;2020&amp;quot;&quot;/&gt;&lt;property id=&quot;20307&quot; value=&quot;320&quot;/&gt;&lt;/object&gt;&lt;object type=&quot;3&quot; unique_id=&quot;10069&quot;&gt;&lt;property id=&quot;20148&quot; value=&quot;5&quot;/&gt;&lt;property id=&quot;20300&quot; value=&quot;Slide 68 - &amp;quot;2025&amp;quot;&quot;/&gt;&lt;property id=&quot;20307&quot; value=&quot;321&quot;/&gt;&lt;/object&gt;&lt;object type=&quot;3&quot; unique_id=&quot;10070&quot;&gt;&lt;property id=&quot;20148&quot; value=&quot;5&quot;/&gt;&lt;property id=&quot;20300&quot; value=&quot;Slide 69 - &amp;quot;2030&amp;quot;&quot;/&gt;&lt;property id=&quot;20307&quot; value=&quot;322&quot;/&gt;&lt;/object&gt;&lt;object type=&quot;3&quot; unique_id=&quot;10071&quot;&gt;&lt;property id=&quot;20148&quot; value=&quot;5&quot;/&gt;&lt;property id=&quot;20300&quot; value=&quot;Slide 70 - &amp;quot;2035&amp;quot;&quot;/&gt;&lt;property id=&quot;20307&quot; value=&quot;323&quot;/&gt;&lt;/object&gt;&lt;object type=&quot;3&quot; unique_id=&quot;10072&quot;&gt;&lt;property id=&quot;20148&quot; value=&quot;5&quot;/&gt;&lt;property id=&quot;20300&quot; value=&quot;Slide 71 - &amp;quot;2040&amp;quot;&quot;/&gt;&lt;property id=&quot;20307&quot; value=&quot;324&quot;/&gt;&lt;/object&gt;&lt;object type=&quot;3&quot; unique_id=&quot;10073&quot;&gt;&lt;property id=&quot;20148&quot; value=&quot;5&quot;/&gt;&lt;property id=&quot;20300&quot; value=&quot;Slide 72 - &amp;quot;2045&amp;quot;&quot;/&gt;&lt;property id=&quot;20307&quot; value=&quot;325&quot;/&gt;&lt;/object&gt;&lt;object type=&quot;3&quot; unique_id=&quot;10074&quot;&gt;&lt;property id=&quot;20148&quot; value=&quot;5&quot;/&gt;&lt;property id=&quot;20300&quot; value=&quot;Slide 73 - &amp;quot;2050&amp;quot;&quot;/&gt;&lt;property id=&quot;20307&quot; value=&quot;326&quot;/&gt;&lt;/object&gt;&lt;object type=&quot;3&quot; unique_id=&quot;10075&quot;&gt;&lt;property id=&quot;20148&quot; value=&quot;5&quot;/&gt;&lt;property id=&quot;20300&quot; value=&quot;Slide 74 - &amp;quot;Daha sonrasında …&amp;quot;&quot;/&gt;&lt;property id=&quot;20307&quot; value=&quot;327&quot;/&gt;&lt;/object&gt;&lt;object type=&quot;3&quot; unique_id=&quot;10076&quot;&gt;&lt;property id=&quot;20148&quot; value=&quot;5&quot;/&gt;&lt;property id=&quot;20300&quot; value=&quot;Slide 75&quot;/&gt;&lt;property id=&quot;20307&quot; value=&quot;259&quot;/&gt;&lt;/object&gt;&lt;object type=&quot;3&quot; unique_id=&quot;10077&quot;&gt;&lt;property id=&quot;20148&quot; value=&quot;5&quot;/&gt;&lt;property id=&quot;20300&quot; value=&quot;Slide 76&quot;/&gt;&lt;property id=&quot;20307&quot; value=&quot;299&quot;/&gt;&lt;/object&gt;&lt;object type=&quot;3&quot; unique_id=&quot;10078&quot;&gt;&lt;property id=&quot;20148&quot; value=&quot;5&quot;/&gt;&lt;property id=&quot;20300&quot; value=&quot;Slide 77&quot;/&gt;&lt;property id=&quot;20307&quot; value=&quot;338&quot;/&gt;&lt;/object&gt;&lt;object type=&quot;3&quot; unique_id=&quot;10079&quot;&gt;&lt;property id=&quot;20148&quot; value=&quot;5&quot;/&gt;&lt;property id=&quot;20300&quot; value=&quot;Slide 78&quot;/&gt;&lt;property id=&quot;20307&quot; value=&quot;263&quot;/&gt;&lt;/object&gt;&lt;object type=&quot;3&quot; unique_id=&quot;10392&quot;&gt;&lt;property id=&quot;20148&quot; value=&quot;5&quot;/&gt;&lt;property id=&quot;20300&quot; value=&quot;Slide 3 - &amp;quot;Cilalı Taş Devri M.Ö. 8000-5500&amp;quot;&quot;/&gt;&lt;property id=&quot;20307&quot; value=&quot;340&quot;/&gt;&lt;/object&gt;&lt;object type=&quot;3&quot; unique_id=&quot;10630&quot;&gt;&lt;property id=&quot;20148&quot; value=&quot;5&quot;/&gt;&lt;property id=&quot;20300&quot; value=&quot;Slide 4 - &amp;quot;Maden Çağı M.Ö. MÖ. 5000 - M.Ö. 300&amp;quot;&quot;/&gt;&lt;property id=&quot;20307&quot; value=&quot;341&quot;/&gt;&lt;/object&gt;&lt;/object&gt;&lt;/object&gt;&lt;/database&gt;"/>
  <p:tag name="SECTOMILLISECCONVERTED" val="1"/>
</p:tagLst>
</file>

<file path=ppt/theme/theme1.xml><?xml version="1.0" encoding="utf-8"?>
<a:theme xmlns:a="http://schemas.openxmlformats.org/drawingml/2006/main" name="Derinlik">
  <a:themeElements>
    <a:clrScheme name="Derinlik">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rinlik">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rinlik">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TM04033923[[fn=Derinlik]]</Template>
  <TotalTime>1521</TotalTime>
  <Words>1067</Words>
  <Application>Microsoft Office PowerPoint</Application>
  <PresentationFormat>Ekran Gösterisi (4:3)</PresentationFormat>
  <Paragraphs>76</Paragraphs>
  <Slides>19</Slides>
  <Notes>8</Notes>
  <HiddenSlides>0</HiddenSlides>
  <MMClips>1</MMClips>
  <ScaleCrop>false</ScaleCrop>
  <HeadingPairs>
    <vt:vector size="6" baseType="variant">
      <vt:variant>
        <vt:lpstr>Kullanılan Yazı Tipleri</vt:lpstr>
      </vt:variant>
      <vt:variant>
        <vt:i4>11</vt:i4>
      </vt:variant>
      <vt:variant>
        <vt:lpstr>Tema</vt:lpstr>
      </vt:variant>
      <vt:variant>
        <vt:i4>2</vt:i4>
      </vt:variant>
      <vt:variant>
        <vt:lpstr>Slayt Başlıkları</vt:lpstr>
      </vt:variant>
      <vt:variant>
        <vt:i4>19</vt:i4>
      </vt:variant>
    </vt:vector>
  </HeadingPairs>
  <TitlesOfParts>
    <vt:vector size="32" baseType="lpstr">
      <vt:lpstr>Amasis MT Pro Black</vt:lpstr>
      <vt:lpstr>Arial</vt:lpstr>
      <vt:lpstr>Calibri</vt:lpstr>
      <vt:lpstr>Corbel</vt:lpstr>
      <vt:lpstr>ff-more-web-pro</vt:lpstr>
      <vt:lpstr>Google Sans</vt:lpstr>
      <vt:lpstr>IBM Plex Serif</vt:lpstr>
      <vt:lpstr>inherit</vt:lpstr>
      <vt:lpstr>open sans</vt:lpstr>
      <vt:lpstr>PT Serif</vt:lpstr>
      <vt:lpstr>Times New Roman</vt:lpstr>
      <vt:lpstr>Derinlik</vt:lpstr>
      <vt:lpstr>Office Theme</vt:lpstr>
      <vt:lpstr>21. YY. YETKİNLİK TEMELLİ PROGRAM </vt:lpstr>
      <vt:lpstr>PowerPoint Sunusu</vt:lpstr>
      <vt:lpstr>PowerPoint Sunusu</vt:lpstr>
      <vt:lpstr>PowerPoint Sunusu</vt:lpstr>
      <vt:lpstr>PowerPoint Sunusu</vt:lpstr>
      <vt:lpstr>Yıl 2035…</vt:lpstr>
      <vt:lpstr>PowerPoint Sunusu</vt:lpstr>
      <vt:lpstr>YETKİNLİK NEDİR?</vt:lpstr>
      <vt:lpstr>21. Yüzyıl Yetkinlikleri Neden Önemlidir?</vt:lpstr>
      <vt:lpstr>Partnership for 21st Century Skills</vt:lpstr>
      <vt:lpstr>PowerPoint Sunusu</vt:lpstr>
      <vt:lpstr>21. Yüzyıl Yetkinlikleri Programı</vt:lpstr>
      <vt:lpstr>21. Yüzyıl Yetkinlikleri Programı</vt:lpstr>
      <vt:lpstr>21. Yüzyıl Yetkinlikleri Programı</vt:lpstr>
      <vt:lpstr>21. Yüzyıl Yetkinlikleri Programı</vt:lpstr>
      <vt:lpstr>21. Yüzyıl Yetkinlikleri Programı</vt:lpstr>
      <vt:lpstr>21. Yüzyıl Yetkinlikleri Programı</vt:lpstr>
      <vt:lpstr>21. Yüzyıl Yetkinlikleri Programı</vt:lpstr>
      <vt:lpstr>Neden Öğrenmeliyiz?</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kocaeli</dc:creator>
  <cp:lastModifiedBy>Kubra Akbulut</cp:lastModifiedBy>
  <cp:revision>223</cp:revision>
  <dcterms:created xsi:type="dcterms:W3CDTF">2010-07-23T10:37:48Z</dcterms:created>
  <dcterms:modified xsi:type="dcterms:W3CDTF">2024-09-12T08:09:48Z</dcterms:modified>
</cp:coreProperties>
</file>